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8"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C6BA4A-CB0F-4005-A835-A8B2676325BC}" type="doc">
      <dgm:prSet loTypeId="urn:microsoft.com/office/officeart/2005/8/layout/hierarchy5" loCatId="hierarchy" qsTypeId="urn:microsoft.com/office/officeart/2005/8/quickstyle/3d9" qsCatId="3D" csTypeId="urn:microsoft.com/office/officeart/2005/8/colors/accent1_2" csCatId="accent1" phldr="1"/>
      <dgm:spPr>
        <a:scene3d>
          <a:camera prst="orthographicFront"/>
          <a:lightRig rig="soft" dir="t"/>
          <a:backdrop>
            <a:anchor x="0" y="0" z="-210000"/>
            <a:norm dx="0" dy="0" dz="914400"/>
            <a:up dx="0" dy="914400" dz="0"/>
          </a:backdrop>
        </a:scene3d>
      </dgm:spPr>
    </dgm:pt>
    <dgm:pt modelId="{94409CAE-C909-430C-BB11-C56FE9E09B43}">
      <dgm:prSet/>
      <dgm:spPr>
        <a:solidFill>
          <a:srgbClr val="00B0F0"/>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RS" b="0" i="0" u="none" strike="noStrike" cap="none" normalizeH="0" baseline="0" dirty="0" smtClean="0">
              <a:ln/>
              <a:effectLst>
                <a:outerShdw blurRad="38100" dist="38100" dir="2700000" algn="tl">
                  <a:srgbClr val="000000"/>
                </a:outerShdw>
              </a:effectLst>
              <a:latin typeface="Arial" charset="0"/>
            </a:rPr>
            <a:t>ЦИЉЕВИ </a:t>
          </a:r>
          <a:r>
            <a:rPr kumimoji="0" lang="sr-Cyrl-CS" b="0" i="0" u="none" strike="noStrike" cap="none" normalizeH="0" baseline="0" dirty="0" smtClean="0">
              <a:ln/>
              <a:effectLst>
                <a:outerShdw blurRad="38100" dist="38100" dir="2700000" algn="tl">
                  <a:srgbClr val="000000"/>
                </a:outerShdw>
              </a:effectLst>
              <a:latin typeface="Arial" charset="0"/>
            </a:rPr>
            <a:t>ИСХРАНЕ</a:t>
          </a:r>
          <a:r>
            <a:rPr kumimoji="0" lang="sr-Latn-CS" b="0" i="0" u="none" strike="noStrike" cap="none" normalizeH="0" baseline="0" dirty="0" smtClean="0">
              <a:ln/>
              <a:effectLst>
                <a:outerShdw blurRad="38100" dist="38100" dir="2700000" algn="tl">
                  <a:srgbClr val="000000"/>
                </a:outerShdw>
              </a:effectLst>
              <a:latin typeface="Arial" charset="0"/>
            </a:rPr>
            <a:t> </a:t>
          </a:r>
          <a:r>
            <a:rPr kumimoji="0" lang="sr-Cyrl-CS" b="0" i="0" u="none" strike="noStrike" cap="none" normalizeH="0" baseline="0" dirty="0" smtClean="0">
              <a:ln/>
              <a:effectLst>
                <a:outerShdw blurRad="38100" dist="38100" dir="2700000" algn="tl">
                  <a:srgbClr val="000000"/>
                </a:outerShdw>
              </a:effectLst>
              <a:latin typeface="Arial" charset="0"/>
            </a:rPr>
            <a:t>КРОЗ</a:t>
          </a:r>
          <a:r>
            <a:rPr kumimoji="0" lang="sr-Latn-CS" b="0" i="0" u="none" strike="noStrike" cap="none" normalizeH="0" baseline="0" dirty="0" smtClean="0">
              <a:ln/>
              <a:effectLst>
                <a:outerShdw blurRad="38100" dist="38100" dir="2700000" algn="tl">
                  <a:srgbClr val="000000"/>
                </a:outerShdw>
              </a:effectLst>
              <a:latin typeface="Arial" charset="0"/>
            </a:rPr>
            <a:t> </a:t>
          </a:r>
          <a:r>
            <a:rPr kumimoji="0" lang="sr-Cyrl-CS" b="0" i="0" u="none" strike="noStrike" cap="none" normalizeH="0" baseline="0" dirty="0" smtClean="0">
              <a:ln/>
              <a:effectLst>
                <a:outerShdw blurRad="38100" dist="38100" dir="2700000" algn="tl">
                  <a:srgbClr val="000000"/>
                </a:outerShdw>
              </a:effectLst>
              <a:latin typeface="Arial" charset="0"/>
            </a:rPr>
            <a:t>ИСТОРИЈУ</a:t>
          </a:r>
          <a:endParaRPr kumimoji="0" lang="en-US" b="0" i="0" u="none" strike="noStrike" cap="none" normalizeH="0" baseline="0" dirty="0" smtClean="0">
            <a:ln/>
            <a:effectLst>
              <a:outerShdw blurRad="38100" dist="38100" dir="2700000" algn="tl">
                <a:srgbClr val="000000"/>
              </a:outerShdw>
            </a:effectLst>
            <a:latin typeface="Arial" charset="0"/>
          </a:endParaRPr>
        </a:p>
      </dgm:t>
    </dgm:pt>
    <dgm:pt modelId="{445FE950-365A-4B05-93A5-BA184AAE61ED}" type="parTrans" cxnId="{030645ED-8CA2-4942-97D2-DCA92D24554B}">
      <dgm:prSet/>
      <dgm:spPr/>
      <dgm:t>
        <a:bodyPr/>
        <a:lstStyle/>
        <a:p>
          <a:endParaRPr lang="en-US"/>
        </a:p>
      </dgm:t>
    </dgm:pt>
    <dgm:pt modelId="{5C64A331-662C-40C4-9B8E-C31852223544}" type="sibTrans" cxnId="{030645ED-8CA2-4942-97D2-DCA92D24554B}">
      <dgm:prSet/>
      <dgm:spPr/>
      <dgm:t>
        <a:bodyPr/>
        <a:lstStyle/>
        <a:p>
          <a:endParaRPr lang="en-US"/>
        </a:p>
      </dgm:t>
    </dgm:pt>
    <dgm:pt modelId="{76CCB9AE-136D-4D07-9B7B-010E9E04D51C}">
      <dgm:prSet/>
      <dgm:spPr>
        <a:solidFill>
          <a:schemeClr val="accent2">
            <a:lumMod val="40000"/>
            <a:lumOff val="6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dirty="0" smtClean="0">
              <a:ln/>
              <a:effectLst>
                <a:outerShdw blurRad="38100" dist="38100" dir="2700000" algn="tl">
                  <a:srgbClr val="000000"/>
                </a:outerShdw>
              </a:effectLst>
              <a:latin typeface="Arial" charset="0"/>
            </a:rPr>
            <a:t> Циљ 1</a:t>
          </a:r>
          <a:r>
            <a:rPr kumimoji="0" lang="sr-Latn-CS" b="0" i="0" u="none" strike="noStrike" cap="none" normalizeH="0" baseline="0" dirty="0" smtClean="0">
              <a:ln/>
              <a:effectLst>
                <a:outerShdw blurRad="38100" dist="38100" dir="2700000" algn="tl">
                  <a:srgbClr val="000000"/>
                </a:outerShdw>
              </a:effectLst>
              <a:latin typeface="Arial" charset="0"/>
            </a:rPr>
            <a:t>: </a:t>
          </a:r>
          <a:r>
            <a:rPr kumimoji="0" lang="sr-Cyrl-RS" b="0" i="0" u="none" strike="noStrike" cap="none" normalizeH="0" baseline="0" dirty="0" smtClean="0">
              <a:ln/>
              <a:effectLst>
                <a:outerShdw blurRad="38100" dist="38100" dir="2700000" algn="tl">
                  <a:srgbClr val="000000"/>
                </a:outerShdw>
              </a:effectLst>
              <a:latin typeface="Arial" charset="0"/>
            </a:rPr>
            <a:t>довољан </a:t>
          </a:r>
          <a:r>
            <a:rPr kumimoji="0" lang="sr-Cyrl-CS" b="0" i="0" u="none" strike="noStrike" cap="none" normalizeH="0" baseline="0" dirty="0" smtClean="0">
              <a:ln/>
              <a:effectLst>
                <a:outerShdw blurRad="38100" dist="38100" dir="2700000" algn="tl">
                  <a:srgbClr val="000000"/>
                </a:outerShdw>
              </a:effectLst>
              <a:latin typeface="Arial" charset="0"/>
            </a:rPr>
            <a:t>унос</a:t>
          </a:r>
          <a:r>
            <a:rPr kumimoji="0" lang="sr-Latn-CS" b="0" i="0" u="none" strike="noStrike" cap="none" normalizeH="0" baseline="0" dirty="0" smtClean="0">
              <a:ln/>
              <a:effectLst>
                <a:outerShdw blurRad="38100" dist="38100" dir="2700000" algn="tl">
                  <a:srgbClr val="000000"/>
                </a:outerShdw>
              </a:effectLst>
              <a:latin typeface="Arial" charset="0"/>
            </a:rPr>
            <a:t> </a:t>
          </a:r>
          <a:r>
            <a:rPr kumimoji="0" lang="sr-Cyrl-CS" b="0" i="0" u="none" strike="noStrike" cap="none" normalizeH="0" baseline="0" dirty="0" smtClean="0">
              <a:ln/>
              <a:effectLst>
                <a:outerShdw blurRad="38100" dist="38100" dir="2700000" algn="tl">
                  <a:srgbClr val="000000"/>
                </a:outerShdw>
              </a:effectLst>
              <a:latin typeface="Arial" charset="0"/>
            </a:rPr>
            <a:t>неопходних нутритивних елемената: енергије из хране и нутритијената</a:t>
          </a:r>
          <a:endParaRPr kumimoji="0" lang="en-US" b="0" i="0" u="none" strike="noStrike" cap="none" normalizeH="0" baseline="0" dirty="0" smtClean="0">
            <a:ln/>
            <a:effectLst>
              <a:outerShdw blurRad="38100" dist="38100" dir="2700000" algn="tl">
                <a:srgbClr val="000000"/>
              </a:outerShdw>
            </a:effectLst>
            <a:latin typeface="Arial" charset="0"/>
          </a:endParaRPr>
        </a:p>
      </dgm:t>
    </dgm:pt>
    <dgm:pt modelId="{BB89AE09-6E38-4E5C-8054-083AD2A3514D}" type="parTrans" cxnId="{601C6FDE-58A5-44F0-95F8-91E516AFC560}">
      <dgm:prSet/>
      <dgm:spPr/>
      <dgm:t>
        <a:bodyPr/>
        <a:lstStyle/>
        <a:p>
          <a:endParaRPr lang="en-US"/>
        </a:p>
      </dgm:t>
    </dgm:pt>
    <dgm:pt modelId="{D7C2A325-5610-4600-ACF4-1BC4798C5AB3}" type="sibTrans" cxnId="{601C6FDE-58A5-44F0-95F8-91E516AFC560}">
      <dgm:prSet/>
      <dgm:spPr/>
      <dgm:t>
        <a:bodyPr/>
        <a:lstStyle/>
        <a:p>
          <a:endParaRPr lang="en-US"/>
        </a:p>
      </dgm:t>
    </dgm:pt>
    <dgm:pt modelId="{E05A924E-D351-4C01-855A-2777F5428F0E}">
      <dgm:prSet/>
      <dgm:spPr>
        <a:solidFill>
          <a:schemeClr val="accent2">
            <a:lumMod val="40000"/>
            <a:lumOff val="6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dirty="0" smtClean="0">
              <a:ln/>
              <a:effectLst>
                <a:outerShdw blurRad="38100" dist="38100" dir="2700000" algn="tl">
                  <a:srgbClr val="000000"/>
                </a:outerShdw>
              </a:effectLst>
              <a:latin typeface="Arial" charset="0"/>
            </a:rPr>
            <a:t>Циљ 2</a:t>
          </a:r>
          <a:r>
            <a:rPr kumimoji="0" lang="sr-Latn-CS" b="0" i="0" u="none" strike="noStrike" cap="none" normalizeH="0" baseline="0" dirty="0" smtClean="0">
              <a:ln/>
              <a:effectLst>
                <a:outerShdw blurRad="38100" dist="38100" dir="2700000" algn="tl">
                  <a:srgbClr val="000000"/>
                </a:outerShdw>
              </a:effectLst>
              <a:latin typeface="Arial" charset="0"/>
            </a:rPr>
            <a:t>: </a:t>
          </a:r>
          <a:r>
            <a:rPr kumimoji="0" lang="sr-Cyrl-RS" b="0" i="0" u="none" strike="noStrike" cap="none" normalizeH="0" baseline="0" dirty="0" smtClean="0">
              <a:ln/>
              <a:effectLst>
                <a:outerShdw blurRad="38100" dist="38100" dir="2700000" algn="tl">
                  <a:srgbClr val="000000"/>
                </a:outerShdw>
              </a:effectLst>
              <a:latin typeface="Arial" charset="0"/>
            </a:rPr>
            <a:t>Циљ 1+</a:t>
          </a:r>
          <a:r>
            <a:rPr kumimoji="0" lang="sr-Latn-CS" b="0" i="0" u="none" strike="noStrike" cap="none" normalizeH="0" baseline="0" dirty="0" smtClean="0">
              <a:ln/>
              <a:effectLst>
                <a:outerShdw blurRad="38100" dist="38100" dir="2700000" algn="tl">
                  <a:srgbClr val="000000"/>
                </a:outerShdw>
              </a:effectLst>
              <a:latin typeface="Arial" charset="0"/>
            </a:rPr>
            <a:t> </a:t>
          </a:r>
          <a:r>
            <a:rPr kumimoji="0" lang="sr-Cyrl-CS" b="0" i="0" u="none" strike="noStrike" cap="none" normalizeH="0" baseline="0" dirty="0" smtClean="0">
              <a:ln/>
              <a:effectLst>
                <a:outerShdw blurRad="38100" dist="38100" dir="2700000" algn="tl">
                  <a:srgbClr val="000000"/>
                </a:outerShdw>
              </a:effectLst>
              <a:latin typeface="Arial" charset="0"/>
            </a:rPr>
            <a:t>смањење</a:t>
          </a:r>
          <a:r>
            <a:rPr kumimoji="0" lang="sr-Latn-CS" b="0" i="0" u="none" strike="noStrike" cap="none" normalizeH="0" baseline="0" dirty="0" smtClean="0">
              <a:ln/>
              <a:effectLst>
                <a:outerShdw blurRad="38100" dist="38100" dir="2700000" algn="tl">
                  <a:srgbClr val="000000"/>
                </a:outerShdw>
              </a:effectLst>
              <a:latin typeface="Arial" charset="0"/>
            </a:rPr>
            <a:t> </a:t>
          </a:r>
          <a:r>
            <a:rPr kumimoji="0" lang="sr-Cyrl-CS" b="0" i="0" u="none" strike="noStrike" cap="none" normalizeH="0" baseline="0" dirty="0" smtClean="0">
              <a:ln/>
              <a:effectLst>
                <a:outerShdw blurRad="38100" dist="38100" dir="2700000" algn="tl">
                  <a:srgbClr val="000000"/>
                </a:outerShdw>
              </a:effectLst>
              <a:latin typeface="Arial" charset="0"/>
            </a:rPr>
            <a:t>уноса</a:t>
          </a:r>
          <a:r>
            <a:rPr kumimoji="0" lang="sr-Latn-CS" b="0" i="0" u="none" strike="noStrike" cap="none" normalizeH="0" baseline="0" dirty="0" smtClean="0">
              <a:ln/>
              <a:effectLst>
                <a:outerShdw blurRad="38100" dist="38100" dir="2700000" algn="tl">
                  <a:srgbClr val="000000"/>
                </a:outerShdw>
              </a:effectLst>
              <a:latin typeface="Arial" charset="0"/>
            </a:rPr>
            <a:t> </a:t>
          </a:r>
          <a:r>
            <a:rPr kumimoji="0" lang="sr-Cyrl-CS" b="0" i="0" u="none" strike="noStrike" cap="none" normalizeH="0" baseline="0" dirty="0" smtClean="0">
              <a:ln/>
              <a:effectLst>
                <a:outerShdw blurRad="38100" dist="38100" dir="2700000" algn="tl">
                  <a:srgbClr val="000000"/>
                </a:outerShdw>
              </a:effectLst>
              <a:latin typeface="Arial" charset="0"/>
            </a:rPr>
            <a:t>неких</a:t>
          </a:r>
          <a:r>
            <a:rPr kumimoji="0" lang="sr-Latn-CS" b="0" i="0" u="none" strike="noStrike" cap="none" normalizeH="0" baseline="0" dirty="0" smtClean="0">
              <a:ln/>
              <a:effectLst>
                <a:outerShdw blurRad="38100" dist="38100" dir="2700000" algn="tl">
                  <a:srgbClr val="000000"/>
                </a:outerShdw>
              </a:effectLst>
              <a:latin typeface="Arial" charset="0"/>
            </a:rPr>
            <a:t> </a:t>
          </a:r>
          <a:r>
            <a:rPr kumimoji="0" lang="sr-Cyrl-CS" b="0" i="0" u="none" strike="noStrike" cap="none" normalizeH="0" baseline="0" dirty="0" smtClean="0">
              <a:ln/>
              <a:effectLst>
                <a:outerShdw blurRad="38100" dist="38100" dir="2700000" algn="tl">
                  <a:srgbClr val="000000"/>
                </a:outerShdw>
              </a:effectLst>
              <a:latin typeface="Arial" charset="0"/>
            </a:rPr>
            <a:t>састојака хране</a:t>
          </a:r>
          <a:endParaRPr kumimoji="0" lang="en-US" b="0" i="0" u="none" strike="noStrike" cap="none" normalizeH="0" baseline="0" dirty="0" smtClean="0">
            <a:ln/>
            <a:effectLst>
              <a:outerShdw blurRad="38100" dist="38100" dir="2700000" algn="tl">
                <a:srgbClr val="000000"/>
              </a:outerShdw>
            </a:effectLst>
            <a:latin typeface="Arial" charset="0"/>
          </a:endParaRPr>
        </a:p>
      </dgm:t>
    </dgm:pt>
    <dgm:pt modelId="{A0BD20F8-291E-4B8B-B5F5-DC53C259B1C6}" type="parTrans" cxnId="{1EFF7F1A-CB59-4A48-B69A-C5D3BB380BE5}">
      <dgm:prSet/>
      <dgm:spPr/>
      <dgm:t>
        <a:bodyPr/>
        <a:lstStyle/>
        <a:p>
          <a:endParaRPr lang="en-US"/>
        </a:p>
      </dgm:t>
    </dgm:pt>
    <dgm:pt modelId="{EABA7295-C138-44D8-B36B-C2B54EFDC407}" type="sibTrans" cxnId="{1EFF7F1A-CB59-4A48-B69A-C5D3BB380BE5}">
      <dgm:prSet/>
      <dgm:spPr/>
      <dgm:t>
        <a:bodyPr/>
        <a:lstStyle/>
        <a:p>
          <a:endParaRPr lang="en-US"/>
        </a:p>
      </dgm:t>
    </dgm:pt>
    <dgm:pt modelId="{719501E9-182A-4087-A94F-41E44ECF4EC9}">
      <dgm:prSet/>
      <dgm:spPr>
        <a:solidFill>
          <a:srgbClr val="BDA9F5"/>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dirty="0" smtClean="0">
              <a:ln/>
              <a:effectLst>
                <a:outerShdw blurRad="38100" dist="38100" dir="2700000" algn="tl">
                  <a:srgbClr val="000000"/>
                </a:outerShdw>
              </a:effectLst>
              <a:latin typeface="Arial" charset="0"/>
            </a:rPr>
            <a:t>Циљ 3</a:t>
          </a:r>
          <a:r>
            <a:rPr kumimoji="0" lang="sr-Latn-CS" b="0" i="0" u="none" strike="noStrike" cap="none" normalizeH="0" baseline="0" dirty="0" smtClean="0">
              <a:ln/>
              <a:effectLst>
                <a:outerShdw blurRad="38100" dist="38100" dir="2700000" algn="tl">
                  <a:srgbClr val="000000"/>
                </a:outerShdw>
              </a:effectLst>
              <a:latin typeface="Arial" charset="0"/>
            </a:rPr>
            <a:t>:</a:t>
          </a:r>
          <a:r>
            <a:rPr kumimoji="0" lang="sr-Cyrl-RS" b="0" i="0" u="none" strike="noStrike" cap="none" normalizeH="0" baseline="0" dirty="0" smtClean="0">
              <a:ln/>
              <a:effectLst>
                <a:outerShdw blurRad="38100" dist="38100" dir="2700000" algn="tl">
                  <a:srgbClr val="000000"/>
                </a:outerShdw>
              </a:effectLst>
              <a:latin typeface="Arial" charset="0"/>
            </a:rPr>
            <a:t> Циљ 2 + индивидуалан приступ и </a:t>
          </a:r>
          <a:r>
            <a:rPr kumimoji="0" lang="sr-Cyrl-CS" b="0" i="0" u="none" strike="noStrike" cap="none" normalizeH="0" baseline="0" dirty="0" smtClean="0">
              <a:ln/>
              <a:effectLst>
                <a:outerShdw blurRad="38100" dist="38100" dir="2700000" algn="tl">
                  <a:srgbClr val="000000"/>
                </a:outerShdw>
              </a:effectLst>
              <a:latin typeface="Arial" charset="0"/>
            </a:rPr>
            <a:t>оптималан</a:t>
          </a:r>
          <a:r>
            <a:rPr kumimoji="0" lang="sr-Latn-CS" b="0" i="0" u="none" strike="noStrike" cap="none" normalizeH="0" baseline="0" dirty="0" smtClean="0">
              <a:ln/>
              <a:effectLst>
                <a:outerShdw blurRad="38100" dist="38100" dir="2700000" algn="tl">
                  <a:srgbClr val="000000"/>
                </a:outerShdw>
              </a:effectLst>
              <a:latin typeface="Arial" charset="0"/>
            </a:rPr>
            <a:t> </a:t>
          </a:r>
          <a:r>
            <a:rPr kumimoji="0" lang="sr-Cyrl-CS" b="0" i="0" u="none" strike="noStrike" cap="none" normalizeH="0" baseline="0" dirty="0" smtClean="0">
              <a:ln/>
              <a:effectLst>
                <a:outerShdw blurRad="38100" dist="38100" dir="2700000" algn="tl">
                  <a:srgbClr val="000000"/>
                </a:outerShdw>
              </a:effectLst>
              <a:latin typeface="Arial" charset="0"/>
            </a:rPr>
            <a:t>унос</a:t>
          </a:r>
          <a:r>
            <a:rPr kumimoji="0" lang="sr-Latn-CS" b="0" i="0" u="none" strike="noStrike" cap="none" normalizeH="0" baseline="0" dirty="0" smtClean="0">
              <a:ln/>
              <a:effectLst>
                <a:outerShdw blurRad="38100" dist="38100" dir="2700000" algn="tl">
                  <a:srgbClr val="000000"/>
                </a:outerShdw>
              </a:effectLst>
              <a:latin typeface="Arial" charset="0"/>
            </a:rPr>
            <a:t> </a:t>
          </a:r>
          <a:r>
            <a:rPr kumimoji="0" lang="sr-Cyrl-RS" b="0" i="0" u="none" strike="noStrike" cap="none" normalizeH="0" baseline="0" dirty="0" smtClean="0">
              <a:ln/>
              <a:effectLst>
                <a:outerShdw blurRad="38100" dist="38100" dir="2700000" algn="tl">
                  <a:srgbClr val="000000"/>
                </a:outerShdw>
              </a:effectLst>
              <a:latin typeface="Arial" charset="0"/>
            </a:rPr>
            <a:t> свих потребних </a:t>
          </a:r>
          <a:r>
            <a:rPr kumimoji="0" lang="sr-Cyrl-CS" b="0" i="0" u="none" strike="noStrike" cap="none" normalizeH="0" baseline="0" dirty="0" smtClean="0">
              <a:ln/>
              <a:effectLst>
                <a:outerShdw blurRad="38100" dist="38100" dir="2700000" algn="tl">
                  <a:srgbClr val="000000"/>
                </a:outerShdw>
              </a:effectLst>
              <a:latin typeface="Arial" charset="0"/>
            </a:rPr>
            <a:t>састојака</a:t>
          </a:r>
          <a:endParaRPr kumimoji="0" lang="en-US" b="0" i="0" u="none" strike="noStrike" cap="none" normalizeH="0" baseline="0" dirty="0" smtClean="0">
            <a:ln/>
            <a:effectLst>
              <a:outerShdw blurRad="38100" dist="38100" dir="2700000" algn="tl">
                <a:srgbClr val="000000"/>
              </a:outerShdw>
            </a:effectLst>
            <a:latin typeface="Arial" charset="0"/>
          </a:endParaRPr>
        </a:p>
      </dgm:t>
    </dgm:pt>
    <dgm:pt modelId="{252CDB6D-55A8-4A07-9B41-82B424A1A576}" type="parTrans" cxnId="{CEA235A0-D4CB-4CB7-90EA-A4918078A5F4}">
      <dgm:prSet/>
      <dgm:spPr/>
      <dgm:t>
        <a:bodyPr/>
        <a:lstStyle/>
        <a:p>
          <a:endParaRPr lang="en-US"/>
        </a:p>
      </dgm:t>
    </dgm:pt>
    <dgm:pt modelId="{E24FF337-BFA0-4FA0-8CB9-68D6D426C481}" type="sibTrans" cxnId="{CEA235A0-D4CB-4CB7-90EA-A4918078A5F4}">
      <dgm:prSet/>
      <dgm:spPr/>
      <dgm:t>
        <a:bodyPr/>
        <a:lstStyle/>
        <a:p>
          <a:endParaRPr lang="en-US"/>
        </a:p>
      </dgm:t>
    </dgm:pt>
    <dgm:pt modelId="{36C92092-120A-4656-BBDB-C6634342FDAB}" type="pres">
      <dgm:prSet presAssocID="{C1C6BA4A-CB0F-4005-A835-A8B2676325BC}" presName="mainComposite" presStyleCnt="0">
        <dgm:presLayoutVars>
          <dgm:chPref val="1"/>
          <dgm:dir/>
          <dgm:animOne val="branch"/>
          <dgm:animLvl val="lvl"/>
          <dgm:resizeHandles val="exact"/>
        </dgm:presLayoutVars>
      </dgm:prSet>
      <dgm:spPr/>
    </dgm:pt>
    <dgm:pt modelId="{D110CC52-D14E-43B0-AB2B-CC2B2923B8E1}" type="pres">
      <dgm:prSet presAssocID="{C1C6BA4A-CB0F-4005-A835-A8B2676325BC}" presName="hierFlow" presStyleCnt="0"/>
      <dgm:spPr/>
    </dgm:pt>
    <dgm:pt modelId="{0802A238-015E-4F4A-9AAA-271470ECAB7A}" type="pres">
      <dgm:prSet presAssocID="{C1C6BA4A-CB0F-4005-A835-A8B2676325BC}" presName="hierChild1" presStyleCnt="0">
        <dgm:presLayoutVars>
          <dgm:chPref val="1"/>
          <dgm:animOne val="branch"/>
          <dgm:animLvl val="lvl"/>
        </dgm:presLayoutVars>
      </dgm:prSet>
      <dgm:spPr/>
    </dgm:pt>
    <dgm:pt modelId="{D916395D-CE8F-46EF-8BE9-704786C1772A}" type="pres">
      <dgm:prSet presAssocID="{94409CAE-C909-430C-BB11-C56FE9E09B43}" presName="Name17" presStyleCnt="0"/>
      <dgm:spPr/>
    </dgm:pt>
    <dgm:pt modelId="{B670EF4B-C5A4-4ACF-8603-D337544DA4F4}" type="pres">
      <dgm:prSet presAssocID="{94409CAE-C909-430C-BB11-C56FE9E09B43}" presName="level1Shape" presStyleLbl="node0" presStyleIdx="0" presStyleCnt="1">
        <dgm:presLayoutVars>
          <dgm:chPref val="3"/>
        </dgm:presLayoutVars>
      </dgm:prSet>
      <dgm:spPr/>
      <dgm:t>
        <a:bodyPr/>
        <a:lstStyle/>
        <a:p>
          <a:endParaRPr lang="sr-Latn-RS"/>
        </a:p>
      </dgm:t>
    </dgm:pt>
    <dgm:pt modelId="{45F89A9A-92A9-4311-89FF-4F56AB229CA7}" type="pres">
      <dgm:prSet presAssocID="{94409CAE-C909-430C-BB11-C56FE9E09B43}" presName="hierChild2" presStyleCnt="0"/>
      <dgm:spPr/>
    </dgm:pt>
    <dgm:pt modelId="{AD801F0A-36AF-4224-A342-A888AFFADEAF}" type="pres">
      <dgm:prSet presAssocID="{BB89AE09-6E38-4E5C-8054-083AD2A3514D}" presName="Name25" presStyleLbl="parChTrans1D2" presStyleIdx="0" presStyleCnt="3"/>
      <dgm:spPr/>
      <dgm:t>
        <a:bodyPr/>
        <a:lstStyle/>
        <a:p>
          <a:endParaRPr lang="sr-Latn-RS"/>
        </a:p>
      </dgm:t>
    </dgm:pt>
    <dgm:pt modelId="{8921EA8B-87D4-4F84-89DF-EEBDFC6A7C4E}" type="pres">
      <dgm:prSet presAssocID="{BB89AE09-6E38-4E5C-8054-083AD2A3514D}" presName="connTx" presStyleLbl="parChTrans1D2" presStyleIdx="0" presStyleCnt="3"/>
      <dgm:spPr/>
      <dgm:t>
        <a:bodyPr/>
        <a:lstStyle/>
        <a:p>
          <a:endParaRPr lang="sr-Latn-RS"/>
        </a:p>
      </dgm:t>
    </dgm:pt>
    <dgm:pt modelId="{D9D3CDA9-5697-4DF8-9706-C6FD930C269D}" type="pres">
      <dgm:prSet presAssocID="{76CCB9AE-136D-4D07-9B7B-010E9E04D51C}" presName="Name30" presStyleCnt="0"/>
      <dgm:spPr/>
    </dgm:pt>
    <dgm:pt modelId="{D366819E-B118-43CE-8B63-72ABE9189305}" type="pres">
      <dgm:prSet presAssocID="{76CCB9AE-136D-4D07-9B7B-010E9E04D51C}" presName="level2Shape" presStyleLbl="node2" presStyleIdx="0" presStyleCnt="3"/>
      <dgm:spPr/>
      <dgm:t>
        <a:bodyPr/>
        <a:lstStyle/>
        <a:p>
          <a:endParaRPr lang="sr-Latn-RS"/>
        </a:p>
      </dgm:t>
    </dgm:pt>
    <dgm:pt modelId="{78ECFEBE-E025-4AF2-B10A-E26A94469D59}" type="pres">
      <dgm:prSet presAssocID="{76CCB9AE-136D-4D07-9B7B-010E9E04D51C}" presName="hierChild3" presStyleCnt="0"/>
      <dgm:spPr/>
    </dgm:pt>
    <dgm:pt modelId="{57B13330-67D0-4E74-8455-C79F4706003A}" type="pres">
      <dgm:prSet presAssocID="{A0BD20F8-291E-4B8B-B5F5-DC53C259B1C6}" presName="Name25" presStyleLbl="parChTrans1D2" presStyleIdx="1" presStyleCnt="3"/>
      <dgm:spPr/>
      <dgm:t>
        <a:bodyPr/>
        <a:lstStyle/>
        <a:p>
          <a:endParaRPr lang="sr-Latn-RS"/>
        </a:p>
      </dgm:t>
    </dgm:pt>
    <dgm:pt modelId="{B8F7EC17-0D85-43FA-A8C6-8217CDD3830E}" type="pres">
      <dgm:prSet presAssocID="{A0BD20F8-291E-4B8B-B5F5-DC53C259B1C6}" presName="connTx" presStyleLbl="parChTrans1D2" presStyleIdx="1" presStyleCnt="3"/>
      <dgm:spPr/>
      <dgm:t>
        <a:bodyPr/>
        <a:lstStyle/>
        <a:p>
          <a:endParaRPr lang="sr-Latn-RS"/>
        </a:p>
      </dgm:t>
    </dgm:pt>
    <dgm:pt modelId="{2890F5F4-8FCB-417B-B120-3D6A65C3FDD0}" type="pres">
      <dgm:prSet presAssocID="{E05A924E-D351-4C01-855A-2777F5428F0E}" presName="Name30" presStyleCnt="0"/>
      <dgm:spPr/>
    </dgm:pt>
    <dgm:pt modelId="{F9F35B99-639D-486D-AEDF-FCC3DD674B0A}" type="pres">
      <dgm:prSet presAssocID="{E05A924E-D351-4C01-855A-2777F5428F0E}" presName="level2Shape" presStyleLbl="node2" presStyleIdx="1" presStyleCnt="3"/>
      <dgm:spPr/>
      <dgm:t>
        <a:bodyPr/>
        <a:lstStyle/>
        <a:p>
          <a:endParaRPr lang="sr-Latn-RS"/>
        </a:p>
      </dgm:t>
    </dgm:pt>
    <dgm:pt modelId="{9C3AAA01-7022-42F1-A1F3-3FD9FEA95E9D}" type="pres">
      <dgm:prSet presAssocID="{E05A924E-D351-4C01-855A-2777F5428F0E}" presName="hierChild3" presStyleCnt="0"/>
      <dgm:spPr/>
    </dgm:pt>
    <dgm:pt modelId="{132020F4-674B-439C-BB13-B6C78AEE3CEB}" type="pres">
      <dgm:prSet presAssocID="{252CDB6D-55A8-4A07-9B41-82B424A1A576}" presName="Name25" presStyleLbl="parChTrans1D2" presStyleIdx="2" presStyleCnt="3"/>
      <dgm:spPr/>
      <dgm:t>
        <a:bodyPr/>
        <a:lstStyle/>
        <a:p>
          <a:endParaRPr lang="sr-Latn-RS"/>
        </a:p>
      </dgm:t>
    </dgm:pt>
    <dgm:pt modelId="{F1C46207-CFF4-4EF6-99CF-4D3A1E1A2F49}" type="pres">
      <dgm:prSet presAssocID="{252CDB6D-55A8-4A07-9B41-82B424A1A576}" presName="connTx" presStyleLbl="parChTrans1D2" presStyleIdx="2" presStyleCnt="3"/>
      <dgm:spPr/>
      <dgm:t>
        <a:bodyPr/>
        <a:lstStyle/>
        <a:p>
          <a:endParaRPr lang="sr-Latn-RS"/>
        </a:p>
      </dgm:t>
    </dgm:pt>
    <dgm:pt modelId="{321F9DBB-D32E-45EA-8A29-0F2007F5DBF0}" type="pres">
      <dgm:prSet presAssocID="{719501E9-182A-4087-A94F-41E44ECF4EC9}" presName="Name30" presStyleCnt="0"/>
      <dgm:spPr/>
    </dgm:pt>
    <dgm:pt modelId="{9B6BFA1C-DC0D-40EC-824D-B96BE72F410B}" type="pres">
      <dgm:prSet presAssocID="{719501E9-182A-4087-A94F-41E44ECF4EC9}" presName="level2Shape" presStyleLbl="node2" presStyleIdx="2" presStyleCnt="3"/>
      <dgm:spPr/>
      <dgm:t>
        <a:bodyPr/>
        <a:lstStyle/>
        <a:p>
          <a:endParaRPr lang="sr-Latn-RS"/>
        </a:p>
      </dgm:t>
    </dgm:pt>
    <dgm:pt modelId="{1D8BDDD6-493D-4A3B-A2D7-F0765BF19A53}" type="pres">
      <dgm:prSet presAssocID="{719501E9-182A-4087-A94F-41E44ECF4EC9}" presName="hierChild3" presStyleCnt="0"/>
      <dgm:spPr/>
    </dgm:pt>
    <dgm:pt modelId="{8F385A92-6409-44DE-8345-E01CADCBDD56}" type="pres">
      <dgm:prSet presAssocID="{C1C6BA4A-CB0F-4005-A835-A8B2676325BC}" presName="bgShapesFlow" presStyleCnt="0"/>
      <dgm:spPr/>
    </dgm:pt>
  </dgm:ptLst>
  <dgm:cxnLst>
    <dgm:cxn modelId="{108B9C1F-775F-4620-8390-89E85CD1D1C9}" type="presOf" srcId="{BB89AE09-6E38-4E5C-8054-083AD2A3514D}" destId="{AD801F0A-36AF-4224-A342-A888AFFADEAF}" srcOrd="0" destOrd="0" presId="urn:microsoft.com/office/officeart/2005/8/layout/hierarchy5"/>
    <dgm:cxn modelId="{C9BB4E16-1608-4799-9BD3-A57F0E7B6D8B}" type="presOf" srcId="{A0BD20F8-291E-4B8B-B5F5-DC53C259B1C6}" destId="{57B13330-67D0-4E74-8455-C79F4706003A}" srcOrd="0" destOrd="0" presId="urn:microsoft.com/office/officeart/2005/8/layout/hierarchy5"/>
    <dgm:cxn modelId="{FCB380F6-8721-40EC-9BE1-BA388187EBBC}" type="presOf" srcId="{719501E9-182A-4087-A94F-41E44ECF4EC9}" destId="{9B6BFA1C-DC0D-40EC-824D-B96BE72F410B}" srcOrd="0" destOrd="0" presId="urn:microsoft.com/office/officeart/2005/8/layout/hierarchy5"/>
    <dgm:cxn modelId="{601C6FDE-58A5-44F0-95F8-91E516AFC560}" srcId="{94409CAE-C909-430C-BB11-C56FE9E09B43}" destId="{76CCB9AE-136D-4D07-9B7B-010E9E04D51C}" srcOrd="0" destOrd="0" parTransId="{BB89AE09-6E38-4E5C-8054-083AD2A3514D}" sibTransId="{D7C2A325-5610-4600-ACF4-1BC4798C5AB3}"/>
    <dgm:cxn modelId="{1EFF7F1A-CB59-4A48-B69A-C5D3BB380BE5}" srcId="{94409CAE-C909-430C-BB11-C56FE9E09B43}" destId="{E05A924E-D351-4C01-855A-2777F5428F0E}" srcOrd="1" destOrd="0" parTransId="{A0BD20F8-291E-4B8B-B5F5-DC53C259B1C6}" sibTransId="{EABA7295-C138-44D8-B36B-C2B54EFDC407}"/>
    <dgm:cxn modelId="{CEA235A0-D4CB-4CB7-90EA-A4918078A5F4}" srcId="{94409CAE-C909-430C-BB11-C56FE9E09B43}" destId="{719501E9-182A-4087-A94F-41E44ECF4EC9}" srcOrd="2" destOrd="0" parTransId="{252CDB6D-55A8-4A07-9B41-82B424A1A576}" sibTransId="{E24FF337-BFA0-4FA0-8CB9-68D6D426C481}"/>
    <dgm:cxn modelId="{030645ED-8CA2-4942-97D2-DCA92D24554B}" srcId="{C1C6BA4A-CB0F-4005-A835-A8B2676325BC}" destId="{94409CAE-C909-430C-BB11-C56FE9E09B43}" srcOrd="0" destOrd="0" parTransId="{445FE950-365A-4B05-93A5-BA184AAE61ED}" sibTransId="{5C64A331-662C-40C4-9B8E-C31852223544}"/>
    <dgm:cxn modelId="{4F50869E-8FAF-4009-BF86-CBA9EBF0D603}" type="presOf" srcId="{252CDB6D-55A8-4A07-9B41-82B424A1A576}" destId="{F1C46207-CFF4-4EF6-99CF-4D3A1E1A2F49}" srcOrd="1" destOrd="0" presId="urn:microsoft.com/office/officeart/2005/8/layout/hierarchy5"/>
    <dgm:cxn modelId="{435BFDEA-D254-48DD-8322-D737CC227502}" type="presOf" srcId="{76CCB9AE-136D-4D07-9B7B-010E9E04D51C}" destId="{D366819E-B118-43CE-8B63-72ABE9189305}" srcOrd="0" destOrd="0" presId="urn:microsoft.com/office/officeart/2005/8/layout/hierarchy5"/>
    <dgm:cxn modelId="{6BE7AF6F-1626-4CC5-B764-D8A8FFB6956E}" type="presOf" srcId="{BB89AE09-6E38-4E5C-8054-083AD2A3514D}" destId="{8921EA8B-87D4-4F84-89DF-EEBDFC6A7C4E}" srcOrd="1" destOrd="0" presId="urn:microsoft.com/office/officeart/2005/8/layout/hierarchy5"/>
    <dgm:cxn modelId="{994D2836-1FBD-4552-9A4B-40126D64134D}" type="presOf" srcId="{94409CAE-C909-430C-BB11-C56FE9E09B43}" destId="{B670EF4B-C5A4-4ACF-8603-D337544DA4F4}" srcOrd="0" destOrd="0" presId="urn:microsoft.com/office/officeart/2005/8/layout/hierarchy5"/>
    <dgm:cxn modelId="{6C2F588A-7C9B-4357-B409-0BFE8B0612F8}" type="presOf" srcId="{252CDB6D-55A8-4A07-9B41-82B424A1A576}" destId="{132020F4-674B-439C-BB13-B6C78AEE3CEB}" srcOrd="0" destOrd="0" presId="urn:microsoft.com/office/officeart/2005/8/layout/hierarchy5"/>
    <dgm:cxn modelId="{0EE6A768-590D-410A-BE2A-16DD1622BF52}" type="presOf" srcId="{C1C6BA4A-CB0F-4005-A835-A8B2676325BC}" destId="{36C92092-120A-4656-BBDB-C6634342FDAB}" srcOrd="0" destOrd="0" presId="urn:microsoft.com/office/officeart/2005/8/layout/hierarchy5"/>
    <dgm:cxn modelId="{E8452436-5C40-478B-A2EC-7EF5765B7C6C}" type="presOf" srcId="{E05A924E-D351-4C01-855A-2777F5428F0E}" destId="{F9F35B99-639D-486D-AEDF-FCC3DD674B0A}" srcOrd="0" destOrd="0" presId="urn:microsoft.com/office/officeart/2005/8/layout/hierarchy5"/>
    <dgm:cxn modelId="{29176C8F-3EDE-4829-BE38-D3F89AB7AAC5}" type="presOf" srcId="{A0BD20F8-291E-4B8B-B5F5-DC53C259B1C6}" destId="{B8F7EC17-0D85-43FA-A8C6-8217CDD3830E}" srcOrd="1" destOrd="0" presId="urn:microsoft.com/office/officeart/2005/8/layout/hierarchy5"/>
    <dgm:cxn modelId="{2E61BB8A-D59F-477A-B3D5-1CBF3889CF8C}" type="presParOf" srcId="{36C92092-120A-4656-BBDB-C6634342FDAB}" destId="{D110CC52-D14E-43B0-AB2B-CC2B2923B8E1}" srcOrd="0" destOrd="0" presId="urn:microsoft.com/office/officeart/2005/8/layout/hierarchy5"/>
    <dgm:cxn modelId="{C4E836BE-0288-46EB-89D0-C3826F3FA8EB}" type="presParOf" srcId="{D110CC52-D14E-43B0-AB2B-CC2B2923B8E1}" destId="{0802A238-015E-4F4A-9AAA-271470ECAB7A}" srcOrd="0" destOrd="0" presId="urn:microsoft.com/office/officeart/2005/8/layout/hierarchy5"/>
    <dgm:cxn modelId="{1BB86745-CB37-446F-BBD3-514B69DEBFF8}" type="presParOf" srcId="{0802A238-015E-4F4A-9AAA-271470ECAB7A}" destId="{D916395D-CE8F-46EF-8BE9-704786C1772A}" srcOrd="0" destOrd="0" presId="urn:microsoft.com/office/officeart/2005/8/layout/hierarchy5"/>
    <dgm:cxn modelId="{E3EB8F02-361C-40D9-9F6D-268F60734978}" type="presParOf" srcId="{D916395D-CE8F-46EF-8BE9-704786C1772A}" destId="{B670EF4B-C5A4-4ACF-8603-D337544DA4F4}" srcOrd="0" destOrd="0" presId="urn:microsoft.com/office/officeart/2005/8/layout/hierarchy5"/>
    <dgm:cxn modelId="{B1B3B30F-CEE9-4714-A9E8-31C7DF420D1A}" type="presParOf" srcId="{D916395D-CE8F-46EF-8BE9-704786C1772A}" destId="{45F89A9A-92A9-4311-89FF-4F56AB229CA7}" srcOrd="1" destOrd="0" presId="urn:microsoft.com/office/officeart/2005/8/layout/hierarchy5"/>
    <dgm:cxn modelId="{587714C5-1FEA-4645-BDC3-FB9D8622BC02}" type="presParOf" srcId="{45F89A9A-92A9-4311-89FF-4F56AB229CA7}" destId="{AD801F0A-36AF-4224-A342-A888AFFADEAF}" srcOrd="0" destOrd="0" presId="urn:microsoft.com/office/officeart/2005/8/layout/hierarchy5"/>
    <dgm:cxn modelId="{E29B26CF-FB78-4DC1-A5EA-4DABE7AA4E57}" type="presParOf" srcId="{AD801F0A-36AF-4224-A342-A888AFFADEAF}" destId="{8921EA8B-87D4-4F84-89DF-EEBDFC6A7C4E}" srcOrd="0" destOrd="0" presId="urn:microsoft.com/office/officeart/2005/8/layout/hierarchy5"/>
    <dgm:cxn modelId="{C3554C2E-8F2F-43B1-94B9-0C71E06A2F98}" type="presParOf" srcId="{45F89A9A-92A9-4311-89FF-4F56AB229CA7}" destId="{D9D3CDA9-5697-4DF8-9706-C6FD930C269D}" srcOrd="1" destOrd="0" presId="urn:microsoft.com/office/officeart/2005/8/layout/hierarchy5"/>
    <dgm:cxn modelId="{9F8257EA-A000-43B2-A328-88347886C261}" type="presParOf" srcId="{D9D3CDA9-5697-4DF8-9706-C6FD930C269D}" destId="{D366819E-B118-43CE-8B63-72ABE9189305}" srcOrd="0" destOrd="0" presId="urn:microsoft.com/office/officeart/2005/8/layout/hierarchy5"/>
    <dgm:cxn modelId="{44FA8C10-825A-4C1B-A60F-CA956A0EC666}" type="presParOf" srcId="{D9D3CDA9-5697-4DF8-9706-C6FD930C269D}" destId="{78ECFEBE-E025-4AF2-B10A-E26A94469D59}" srcOrd="1" destOrd="0" presId="urn:microsoft.com/office/officeart/2005/8/layout/hierarchy5"/>
    <dgm:cxn modelId="{C61F44AD-FB93-437D-BCDC-90CC26CEA4CF}" type="presParOf" srcId="{45F89A9A-92A9-4311-89FF-4F56AB229CA7}" destId="{57B13330-67D0-4E74-8455-C79F4706003A}" srcOrd="2" destOrd="0" presId="urn:microsoft.com/office/officeart/2005/8/layout/hierarchy5"/>
    <dgm:cxn modelId="{6137AC3C-9AAC-476D-9D74-ADD193EE900E}" type="presParOf" srcId="{57B13330-67D0-4E74-8455-C79F4706003A}" destId="{B8F7EC17-0D85-43FA-A8C6-8217CDD3830E}" srcOrd="0" destOrd="0" presId="urn:microsoft.com/office/officeart/2005/8/layout/hierarchy5"/>
    <dgm:cxn modelId="{B764AA40-D161-462B-98AA-FD9F5D79017D}" type="presParOf" srcId="{45F89A9A-92A9-4311-89FF-4F56AB229CA7}" destId="{2890F5F4-8FCB-417B-B120-3D6A65C3FDD0}" srcOrd="3" destOrd="0" presId="urn:microsoft.com/office/officeart/2005/8/layout/hierarchy5"/>
    <dgm:cxn modelId="{EBC70EB0-4CD6-4AB1-804F-7D955B4B1D33}" type="presParOf" srcId="{2890F5F4-8FCB-417B-B120-3D6A65C3FDD0}" destId="{F9F35B99-639D-486D-AEDF-FCC3DD674B0A}" srcOrd="0" destOrd="0" presId="urn:microsoft.com/office/officeart/2005/8/layout/hierarchy5"/>
    <dgm:cxn modelId="{62B5CEC7-E48D-47D6-9776-C0496B506D8D}" type="presParOf" srcId="{2890F5F4-8FCB-417B-B120-3D6A65C3FDD0}" destId="{9C3AAA01-7022-42F1-A1F3-3FD9FEA95E9D}" srcOrd="1" destOrd="0" presId="urn:microsoft.com/office/officeart/2005/8/layout/hierarchy5"/>
    <dgm:cxn modelId="{D8FAB6DC-2AFA-4DB4-A9B5-DBCC665163A9}" type="presParOf" srcId="{45F89A9A-92A9-4311-89FF-4F56AB229CA7}" destId="{132020F4-674B-439C-BB13-B6C78AEE3CEB}" srcOrd="4" destOrd="0" presId="urn:microsoft.com/office/officeart/2005/8/layout/hierarchy5"/>
    <dgm:cxn modelId="{9C332B7E-A206-4BD4-B4A1-90F69F918895}" type="presParOf" srcId="{132020F4-674B-439C-BB13-B6C78AEE3CEB}" destId="{F1C46207-CFF4-4EF6-99CF-4D3A1E1A2F49}" srcOrd="0" destOrd="0" presId="urn:microsoft.com/office/officeart/2005/8/layout/hierarchy5"/>
    <dgm:cxn modelId="{EF8E84B0-0916-445F-98F0-5322520F7C25}" type="presParOf" srcId="{45F89A9A-92A9-4311-89FF-4F56AB229CA7}" destId="{321F9DBB-D32E-45EA-8A29-0F2007F5DBF0}" srcOrd="5" destOrd="0" presId="urn:microsoft.com/office/officeart/2005/8/layout/hierarchy5"/>
    <dgm:cxn modelId="{BD536EC4-632E-436F-82D4-64EE125FB8B2}" type="presParOf" srcId="{321F9DBB-D32E-45EA-8A29-0F2007F5DBF0}" destId="{9B6BFA1C-DC0D-40EC-824D-B96BE72F410B}" srcOrd="0" destOrd="0" presId="urn:microsoft.com/office/officeart/2005/8/layout/hierarchy5"/>
    <dgm:cxn modelId="{0FA0E4A2-942A-4438-AFF4-379E0626DFD7}" type="presParOf" srcId="{321F9DBB-D32E-45EA-8A29-0F2007F5DBF0}" destId="{1D8BDDD6-493D-4A3B-A2D7-F0765BF19A53}" srcOrd="1" destOrd="0" presId="urn:microsoft.com/office/officeart/2005/8/layout/hierarchy5"/>
    <dgm:cxn modelId="{04ED860F-F183-4523-93F1-D2BFA8678768}" type="presParOf" srcId="{36C92092-120A-4656-BBDB-C6634342FDAB}" destId="{8F385A92-6409-44DE-8345-E01CADCBDD56}" srcOrd="1" destOrd="0" presId="urn:microsoft.com/office/officeart/2005/8/layout/hierarchy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670EF4B-C5A4-4ACF-8603-D337544DA4F4}">
      <dsp:nvSpPr>
        <dsp:cNvPr id="0" name=""/>
        <dsp:cNvSpPr/>
      </dsp:nvSpPr>
      <dsp:spPr>
        <a:xfrm>
          <a:off x="1735559" y="1340467"/>
          <a:ext cx="2327981" cy="1163990"/>
        </a:xfrm>
        <a:prstGeom prst="roundRect">
          <a:avLst>
            <a:gd name="adj" fmla="val 10000"/>
          </a:avLst>
        </a:prstGeom>
        <a:solidFill>
          <a:srgbClr val="00B0F0"/>
        </a:solidFill>
        <a:ln>
          <a:noFill/>
        </a:ln>
        <a:effectLst>
          <a:outerShdw blurRad="40000" dist="23000" dir="5400000" rotWithShape="0">
            <a:srgbClr val="000000">
              <a:alpha val="35000"/>
            </a:srgbClr>
          </a:outerShdw>
        </a:effectLst>
        <a:scene3d>
          <a:camera prst="orthographicFront"/>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525" tIns="9525" rIns="9525" bIns="9525" numCol="1" spcCol="1270" anchor="ctr" anchorCtr="0">
          <a:noAutofit/>
          <a:sp3d extrusionH="28000" prstMaterial="matte"/>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RS" sz="1500" b="0" i="0" u="none" strike="noStrike" kern="1200" cap="none" normalizeH="0" baseline="0" dirty="0" smtClean="0">
              <a:ln/>
              <a:effectLst>
                <a:outerShdw blurRad="38100" dist="38100" dir="2700000" algn="tl">
                  <a:srgbClr val="000000"/>
                </a:outerShdw>
              </a:effectLst>
              <a:latin typeface="Arial" charset="0"/>
            </a:rPr>
            <a:t>ЦИЉЕВИ </a:t>
          </a:r>
          <a:r>
            <a:rPr kumimoji="0" lang="sr-Cyrl-CS" sz="1500" b="0" i="0" u="none" strike="noStrike" kern="1200" cap="none" normalizeH="0" baseline="0" dirty="0" smtClean="0">
              <a:ln/>
              <a:effectLst>
                <a:outerShdw blurRad="38100" dist="38100" dir="2700000" algn="tl">
                  <a:srgbClr val="000000"/>
                </a:outerShdw>
              </a:effectLst>
              <a:latin typeface="Arial" charset="0"/>
            </a:rPr>
            <a:t>ИСХРАНЕ</a:t>
          </a:r>
          <a:r>
            <a:rPr kumimoji="0" lang="sr-Latn-CS" sz="1500" b="0" i="0" u="none" strike="noStrike" kern="1200" cap="none" normalizeH="0" baseline="0" dirty="0" smtClean="0">
              <a:ln/>
              <a:effectLst>
                <a:outerShdw blurRad="38100" dist="38100" dir="2700000" algn="tl">
                  <a:srgbClr val="000000"/>
                </a:outerShdw>
              </a:effectLst>
              <a:latin typeface="Arial" charset="0"/>
            </a:rPr>
            <a:t> </a:t>
          </a:r>
          <a:r>
            <a:rPr kumimoji="0" lang="sr-Cyrl-CS" sz="1500" b="0" i="0" u="none" strike="noStrike" kern="1200" cap="none" normalizeH="0" baseline="0" dirty="0" smtClean="0">
              <a:ln/>
              <a:effectLst>
                <a:outerShdw blurRad="38100" dist="38100" dir="2700000" algn="tl">
                  <a:srgbClr val="000000"/>
                </a:outerShdw>
              </a:effectLst>
              <a:latin typeface="Arial" charset="0"/>
            </a:rPr>
            <a:t>КРОЗ</a:t>
          </a:r>
          <a:r>
            <a:rPr kumimoji="0" lang="sr-Latn-CS" sz="1500" b="0" i="0" u="none" strike="noStrike" kern="1200" cap="none" normalizeH="0" baseline="0" dirty="0" smtClean="0">
              <a:ln/>
              <a:effectLst>
                <a:outerShdw blurRad="38100" dist="38100" dir="2700000" algn="tl">
                  <a:srgbClr val="000000"/>
                </a:outerShdw>
              </a:effectLst>
              <a:latin typeface="Arial" charset="0"/>
            </a:rPr>
            <a:t> </a:t>
          </a:r>
          <a:r>
            <a:rPr kumimoji="0" lang="sr-Cyrl-CS" sz="1500" b="0" i="0" u="none" strike="noStrike" kern="1200" cap="none" normalizeH="0" baseline="0" dirty="0" smtClean="0">
              <a:ln/>
              <a:effectLst>
                <a:outerShdw blurRad="38100" dist="38100" dir="2700000" algn="tl">
                  <a:srgbClr val="000000"/>
                </a:outerShdw>
              </a:effectLst>
              <a:latin typeface="Arial" charset="0"/>
            </a:rPr>
            <a:t>ИСТОРИЈУ</a:t>
          </a:r>
          <a:endParaRPr kumimoji="0" lang="en-US" sz="1500" b="0" i="0" u="none" strike="noStrike" kern="1200" cap="none" normalizeH="0" baseline="0" dirty="0" smtClean="0">
            <a:ln/>
            <a:effectLst>
              <a:outerShdw blurRad="38100" dist="38100" dir="2700000" algn="tl">
                <a:srgbClr val="000000"/>
              </a:outerShdw>
            </a:effectLst>
            <a:latin typeface="Arial" charset="0"/>
          </a:endParaRPr>
        </a:p>
      </dsp:txBody>
      <dsp:txXfrm>
        <a:off x="1735559" y="1340467"/>
        <a:ext cx="2327981" cy="1163990"/>
      </dsp:txXfrm>
    </dsp:sp>
    <dsp:sp modelId="{AD801F0A-36AF-4224-A342-A888AFFADEAF}">
      <dsp:nvSpPr>
        <dsp:cNvPr id="0" name=""/>
        <dsp:cNvSpPr/>
      </dsp:nvSpPr>
      <dsp:spPr>
        <a:xfrm rot="18289469">
          <a:off x="3713824" y="1225921"/>
          <a:ext cx="1630626" cy="54492"/>
        </a:xfrm>
        <a:custGeom>
          <a:avLst/>
          <a:gdLst/>
          <a:ahLst/>
          <a:cxnLst/>
          <a:rect l="0" t="0" r="0" b="0"/>
          <a:pathLst>
            <a:path>
              <a:moveTo>
                <a:pt x="0" y="27246"/>
              </a:moveTo>
              <a:lnTo>
                <a:pt x="1630626" y="27246"/>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soft" dir="t"/>
          <a:backdrop>
            <a:anchor x="0" y="0" z="-210000"/>
            <a:norm dx="0" dy="0" dz="914400"/>
            <a:up dx="0" dy="914400" dz="0"/>
          </a:backdrop>
        </a:scene3d>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8289469">
        <a:off x="4488371" y="1212402"/>
        <a:ext cx="81531" cy="81531"/>
      </dsp:txXfrm>
    </dsp:sp>
    <dsp:sp modelId="{D366819E-B118-43CE-8B63-72ABE9189305}">
      <dsp:nvSpPr>
        <dsp:cNvPr id="0" name=""/>
        <dsp:cNvSpPr/>
      </dsp:nvSpPr>
      <dsp:spPr>
        <a:xfrm>
          <a:off x="4994733" y="1877"/>
          <a:ext cx="2327981" cy="1163990"/>
        </a:xfrm>
        <a:prstGeom prst="roundRect">
          <a:avLst>
            <a:gd name="adj" fmla="val 10000"/>
          </a:avLst>
        </a:prstGeom>
        <a:solidFill>
          <a:schemeClr val="accent2">
            <a:lumMod val="40000"/>
            <a:lumOff val="60000"/>
          </a:schemeClr>
        </a:solidFill>
        <a:ln>
          <a:noFill/>
        </a:ln>
        <a:effectLst>
          <a:outerShdw blurRad="40000" dist="23000" dir="5400000" rotWithShape="0">
            <a:srgbClr val="000000">
              <a:alpha val="35000"/>
            </a:srgbClr>
          </a:outerShdw>
        </a:effectLst>
        <a:scene3d>
          <a:camera prst="orthographicFront"/>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525" tIns="9525" rIns="9525" bIns="9525" numCol="1" spcCol="1270" anchor="ctr" anchorCtr="0">
          <a:noAutofit/>
          <a:sp3d extrusionH="28000" prstMaterial="matte"/>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500" b="0" i="0" u="none" strike="noStrike" kern="1200" cap="none" normalizeH="0" baseline="0" dirty="0" smtClean="0">
              <a:ln/>
              <a:effectLst>
                <a:outerShdw blurRad="38100" dist="38100" dir="2700000" algn="tl">
                  <a:srgbClr val="000000"/>
                </a:outerShdw>
              </a:effectLst>
              <a:latin typeface="Arial" charset="0"/>
            </a:rPr>
            <a:t> Циљ 1</a:t>
          </a:r>
          <a:r>
            <a:rPr kumimoji="0" lang="sr-Latn-CS" sz="1500" b="0" i="0" u="none" strike="noStrike" kern="1200" cap="none" normalizeH="0" baseline="0" dirty="0" smtClean="0">
              <a:ln/>
              <a:effectLst>
                <a:outerShdw blurRad="38100" dist="38100" dir="2700000" algn="tl">
                  <a:srgbClr val="000000"/>
                </a:outerShdw>
              </a:effectLst>
              <a:latin typeface="Arial" charset="0"/>
            </a:rPr>
            <a:t>: </a:t>
          </a:r>
          <a:r>
            <a:rPr kumimoji="0" lang="sr-Cyrl-RS" sz="1500" b="0" i="0" u="none" strike="noStrike" kern="1200" cap="none" normalizeH="0" baseline="0" dirty="0" smtClean="0">
              <a:ln/>
              <a:effectLst>
                <a:outerShdw blurRad="38100" dist="38100" dir="2700000" algn="tl">
                  <a:srgbClr val="000000"/>
                </a:outerShdw>
              </a:effectLst>
              <a:latin typeface="Arial" charset="0"/>
            </a:rPr>
            <a:t>довољан </a:t>
          </a:r>
          <a:r>
            <a:rPr kumimoji="0" lang="sr-Cyrl-CS" sz="1500" b="0" i="0" u="none" strike="noStrike" kern="1200" cap="none" normalizeH="0" baseline="0" dirty="0" smtClean="0">
              <a:ln/>
              <a:effectLst>
                <a:outerShdw blurRad="38100" dist="38100" dir="2700000" algn="tl">
                  <a:srgbClr val="000000"/>
                </a:outerShdw>
              </a:effectLst>
              <a:latin typeface="Arial" charset="0"/>
            </a:rPr>
            <a:t>унос</a:t>
          </a:r>
          <a:r>
            <a:rPr kumimoji="0" lang="sr-Latn-CS" sz="1500" b="0" i="0" u="none" strike="noStrike" kern="1200" cap="none" normalizeH="0" baseline="0" dirty="0" smtClean="0">
              <a:ln/>
              <a:effectLst>
                <a:outerShdw blurRad="38100" dist="38100" dir="2700000" algn="tl">
                  <a:srgbClr val="000000"/>
                </a:outerShdw>
              </a:effectLst>
              <a:latin typeface="Arial" charset="0"/>
            </a:rPr>
            <a:t> </a:t>
          </a:r>
          <a:r>
            <a:rPr kumimoji="0" lang="sr-Cyrl-CS" sz="1500" b="0" i="0" u="none" strike="noStrike" kern="1200" cap="none" normalizeH="0" baseline="0" dirty="0" smtClean="0">
              <a:ln/>
              <a:effectLst>
                <a:outerShdw blurRad="38100" dist="38100" dir="2700000" algn="tl">
                  <a:srgbClr val="000000"/>
                </a:outerShdw>
              </a:effectLst>
              <a:latin typeface="Arial" charset="0"/>
            </a:rPr>
            <a:t>неопходних нутритивних елемената: енергије из хране и нутритијената</a:t>
          </a:r>
          <a:endParaRPr kumimoji="0" lang="en-US" sz="1500" b="0" i="0" u="none" strike="noStrike" kern="1200" cap="none" normalizeH="0" baseline="0" dirty="0" smtClean="0">
            <a:ln/>
            <a:effectLst>
              <a:outerShdw blurRad="38100" dist="38100" dir="2700000" algn="tl">
                <a:srgbClr val="000000"/>
              </a:outerShdw>
            </a:effectLst>
            <a:latin typeface="Arial" charset="0"/>
          </a:endParaRPr>
        </a:p>
      </dsp:txBody>
      <dsp:txXfrm>
        <a:off x="4994733" y="1877"/>
        <a:ext cx="2327981" cy="1163990"/>
      </dsp:txXfrm>
    </dsp:sp>
    <dsp:sp modelId="{57B13330-67D0-4E74-8455-C79F4706003A}">
      <dsp:nvSpPr>
        <dsp:cNvPr id="0" name=""/>
        <dsp:cNvSpPr/>
      </dsp:nvSpPr>
      <dsp:spPr>
        <a:xfrm>
          <a:off x="4063541" y="1895216"/>
          <a:ext cx="931192" cy="54492"/>
        </a:xfrm>
        <a:custGeom>
          <a:avLst/>
          <a:gdLst/>
          <a:ahLst/>
          <a:cxnLst/>
          <a:rect l="0" t="0" r="0" b="0"/>
          <a:pathLst>
            <a:path>
              <a:moveTo>
                <a:pt x="0" y="27246"/>
              </a:moveTo>
              <a:lnTo>
                <a:pt x="931192" y="27246"/>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soft" dir="t"/>
          <a:backdrop>
            <a:anchor x="0" y="0" z="-210000"/>
            <a:norm dx="0" dy="0" dz="914400"/>
            <a:up dx="0" dy="914400" dz="0"/>
          </a:backdrop>
        </a:scene3d>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505857" y="1899182"/>
        <a:ext cx="46559" cy="46559"/>
      </dsp:txXfrm>
    </dsp:sp>
    <dsp:sp modelId="{F9F35B99-639D-486D-AEDF-FCC3DD674B0A}">
      <dsp:nvSpPr>
        <dsp:cNvPr id="0" name=""/>
        <dsp:cNvSpPr/>
      </dsp:nvSpPr>
      <dsp:spPr>
        <a:xfrm>
          <a:off x="4994733" y="1340467"/>
          <a:ext cx="2327981" cy="1163990"/>
        </a:xfrm>
        <a:prstGeom prst="roundRect">
          <a:avLst>
            <a:gd name="adj" fmla="val 10000"/>
          </a:avLst>
        </a:prstGeom>
        <a:solidFill>
          <a:schemeClr val="accent2">
            <a:lumMod val="40000"/>
            <a:lumOff val="60000"/>
          </a:schemeClr>
        </a:solidFill>
        <a:ln>
          <a:noFill/>
        </a:ln>
        <a:effectLst>
          <a:outerShdw blurRad="40000" dist="23000" dir="5400000" rotWithShape="0">
            <a:srgbClr val="000000">
              <a:alpha val="35000"/>
            </a:srgbClr>
          </a:outerShdw>
        </a:effectLst>
        <a:scene3d>
          <a:camera prst="orthographicFront"/>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525" tIns="9525" rIns="9525" bIns="9525" numCol="1" spcCol="1270" anchor="ctr" anchorCtr="0">
          <a:noAutofit/>
          <a:sp3d extrusionH="28000" prstMaterial="matte"/>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500" b="0" i="0" u="none" strike="noStrike" kern="1200" cap="none" normalizeH="0" baseline="0" dirty="0" smtClean="0">
              <a:ln/>
              <a:effectLst>
                <a:outerShdw blurRad="38100" dist="38100" dir="2700000" algn="tl">
                  <a:srgbClr val="000000"/>
                </a:outerShdw>
              </a:effectLst>
              <a:latin typeface="Arial" charset="0"/>
            </a:rPr>
            <a:t>Циљ 2</a:t>
          </a:r>
          <a:r>
            <a:rPr kumimoji="0" lang="sr-Latn-CS" sz="1500" b="0" i="0" u="none" strike="noStrike" kern="1200" cap="none" normalizeH="0" baseline="0" dirty="0" smtClean="0">
              <a:ln/>
              <a:effectLst>
                <a:outerShdw blurRad="38100" dist="38100" dir="2700000" algn="tl">
                  <a:srgbClr val="000000"/>
                </a:outerShdw>
              </a:effectLst>
              <a:latin typeface="Arial" charset="0"/>
            </a:rPr>
            <a:t>: </a:t>
          </a:r>
          <a:r>
            <a:rPr kumimoji="0" lang="sr-Cyrl-RS" sz="1500" b="0" i="0" u="none" strike="noStrike" kern="1200" cap="none" normalizeH="0" baseline="0" dirty="0" smtClean="0">
              <a:ln/>
              <a:effectLst>
                <a:outerShdw blurRad="38100" dist="38100" dir="2700000" algn="tl">
                  <a:srgbClr val="000000"/>
                </a:outerShdw>
              </a:effectLst>
              <a:latin typeface="Arial" charset="0"/>
            </a:rPr>
            <a:t>Циљ 1+</a:t>
          </a:r>
          <a:r>
            <a:rPr kumimoji="0" lang="sr-Latn-CS" sz="1500" b="0" i="0" u="none" strike="noStrike" kern="1200" cap="none" normalizeH="0" baseline="0" dirty="0" smtClean="0">
              <a:ln/>
              <a:effectLst>
                <a:outerShdw blurRad="38100" dist="38100" dir="2700000" algn="tl">
                  <a:srgbClr val="000000"/>
                </a:outerShdw>
              </a:effectLst>
              <a:latin typeface="Arial" charset="0"/>
            </a:rPr>
            <a:t> </a:t>
          </a:r>
          <a:r>
            <a:rPr kumimoji="0" lang="sr-Cyrl-CS" sz="1500" b="0" i="0" u="none" strike="noStrike" kern="1200" cap="none" normalizeH="0" baseline="0" dirty="0" smtClean="0">
              <a:ln/>
              <a:effectLst>
                <a:outerShdw blurRad="38100" dist="38100" dir="2700000" algn="tl">
                  <a:srgbClr val="000000"/>
                </a:outerShdw>
              </a:effectLst>
              <a:latin typeface="Arial" charset="0"/>
            </a:rPr>
            <a:t>смањење</a:t>
          </a:r>
          <a:r>
            <a:rPr kumimoji="0" lang="sr-Latn-CS" sz="1500" b="0" i="0" u="none" strike="noStrike" kern="1200" cap="none" normalizeH="0" baseline="0" dirty="0" smtClean="0">
              <a:ln/>
              <a:effectLst>
                <a:outerShdw blurRad="38100" dist="38100" dir="2700000" algn="tl">
                  <a:srgbClr val="000000"/>
                </a:outerShdw>
              </a:effectLst>
              <a:latin typeface="Arial" charset="0"/>
            </a:rPr>
            <a:t> </a:t>
          </a:r>
          <a:r>
            <a:rPr kumimoji="0" lang="sr-Cyrl-CS" sz="1500" b="0" i="0" u="none" strike="noStrike" kern="1200" cap="none" normalizeH="0" baseline="0" dirty="0" smtClean="0">
              <a:ln/>
              <a:effectLst>
                <a:outerShdw blurRad="38100" dist="38100" dir="2700000" algn="tl">
                  <a:srgbClr val="000000"/>
                </a:outerShdw>
              </a:effectLst>
              <a:latin typeface="Arial" charset="0"/>
            </a:rPr>
            <a:t>уноса</a:t>
          </a:r>
          <a:r>
            <a:rPr kumimoji="0" lang="sr-Latn-CS" sz="1500" b="0" i="0" u="none" strike="noStrike" kern="1200" cap="none" normalizeH="0" baseline="0" dirty="0" smtClean="0">
              <a:ln/>
              <a:effectLst>
                <a:outerShdw blurRad="38100" dist="38100" dir="2700000" algn="tl">
                  <a:srgbClr val="000000"/>
                </a:outerShdw>
              </a:effectLst>
              <a:latin typeface="Arial" charset="0"/>
            </a:rPr>
            <a:t> </a:t>
          </a:r>
          <a:r>
            <a:rPr kumimoji="0" lang="sr-Cyrl-CS" sz="1500" b="0" i="0" u="none" strike="noStrike" kern="1200" cap="none" normalizeH="0" baseline="0" dirty="0" smtClean="0">
              <a:ln/>
              <a:effectLst>
                <a:outerShdw blurRad="38100" dist="38100" dir="2700000" algn="tl">
                  <a:srgbClr val="000000"/>
                </a:outerShdw>
              </a:effectLst>
              <a:latin typeface="Arial" charset="0"/>
            </a:rPr>
            <a:t>неких</a:t>
          </a:r>
          <a:r>
            <a:rPr kumimoji="0" lang="sr-Latn-CS" sz="1500" b="0" i="0" u="none" strike="noStrike" kern="1200" cap="none" normalizeH="0" baseline="0" dirty="0" smtClean="0">
              <a:ln/>
              <a:effectLst>
                <a:outerShdw blurRad="38100" dist="38100" dir="2700000" algn="tl">
                  <a:srgbClr val="000000"/>
                </a:outerShdw>
              </a:effectLst>
              <a:latin typeface="Arial" charset="0"/>
            </a:rPr>
            <a:t> </a:t>
          </a:r>
          <a:r>
            <a:rPr kumimoji="0" lang="sr-Cyrl-CS" sz="1500" b="0" i="0" u="none" strike="noStrike" kern="1200" cap="none" normalizeH="0" baseline="0" dirty="0" smtClean="0">
              <a:ln/>
              <a:effectLst>
                <a:outerShdw blurRad="38100" dist="38100" dir="2700000" algn="tl">
                  <a:srgbClr val="000000"/>
                </a:outerShdw>
              </a:effectLst>
              <a:latin typeface="Arial" charset="0"/>
            </a:rPr>
            <a:t>састојака хране</a:t>
          </a:r>
          <a:endParaRPr kumimoji="0" lang="en-US" sz="1500" b="0" i="0" u="none" strike="noStrike" kern="1200" cap="none" normalizeH="0" baseline="0" dirty="0" smtClean="0">
            <a:ln/>
            <a:effectLst>
              <a:outerShdw blurRad="38100" dist="38100" dir="2700000" algn="tl">
                <a:srgbClr val="000000"/>
              </a:outerShdw>
            </a:effectLst>
            <a:latin typeface="Arial" charset="0"/>
          </a:endParaRPr>
        </a:p>
      </dsp:txBody>
      <dsp:txXfrm>
        <a:off x="4994733" y="1340467"/>
        <a:ext cx="2327981" cy="1163990"/>
      </dsp:txXfrm>
    </dsp:sp>
    <dsp:sp modelId="{132020F4-674B-439C-BB13-B6C78AEE3CEB}">
      <dsp:nvSpPr>
        <dsp:cNvPr id="0" name=""/>
        <dsp:cNvSpPr/>
      </dsp:nvSpPr>
      <dsp:spPr>
        <a:xfrm rot="3310531">
          <a:off x="3713824" y="2564511"/>
          <a:ext cx="1630626" cy="54492"/>
        </a:xfrm>
        <a:custGeom>
          <a:avLst/>
          <a:gdLst/>
          <a:ahLst/>
          <a:cxnLst/>
          <a:rect l="0" t="0" r="0" b="0"/>
          <a:pathLst>
            <a:path>
              <a:moveTo>
                <a:pt x="0" y="27246"/>
              </a:moveTo>
              <a:lnTo>
                <a:pt x="1630626" y="27246"/>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soft" dir="t"/>
          <a:backdrop>
            <a:anchor x="0" y="0" z="-210000"/>
            <a:norm dx="0" dy="0" dz="914400"/>
            <a:up dx="0" dy="914400" dz="0"/>
          </a:backdrop>
        </a:scene3d>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3310531">
        <a:off x="4488371" y="2550991"/>
        <a:ext cx="81531" cy="81531"/>
      </dsp:txXfrm>
    </dsp:sp>
    <dsp:sp modelId="{9B6BFA1C-DC0D-40EC-824D-B96BE72F410B}">
      <dsp:nvSpPr>
        <dsp:cNvPr id="0" name=""/>
        <dsp:cNvSpPr/>
      </dsp:nvSpPr>
      <dsp:spPr>
        <a:xfrm>
          <a:off x="4994733" y="2679056"/>
          <a:ext cx="2327981" cy="1163990"/>
        </a:xfrm>
        <a:prstGeom prst="roundRect">
          <a:avLst>
            <a:gd name="adj" fmla="val 10000"/>
          </a:avLst>
        </a:prstGeom>
        <a:solidFill>
          <a:srgbClr val="BDA9F5"/>
        </a:solidFill>
        <a:ln>
          <a:noFill/>
        </a:ln>
        <a:effectLst>
          <a:outerShdw blurRad="40000" dist="23000" dir="5400000" rotWithShape="0">
            <a:srgbClr val="000000">
              <a:alpha val="35000"/>
            </a:srgbClr>
          </a:outerShdw>
        </a:effectLst>
        <a:scene3d>
          <a:camera prst="orthographicFront"/>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525" tIns="9525" rIns="9525" bIns="9525" numCol="1" spcCol="1270" anchor="ctr" anchorCtr="0">
          <a:noAutofit/>
          <a:sp3d extrusionH="28000" prstMaterial="matte"/>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500" b="0" i="0" u="none" strike="noStrike" kern="1200" cap="none" normalizeH="0" baseline="0" dirty="0" smtClean="0">
              <a:ln/>
              <a:effectLst>
                <a:outerShdw blurRad="38100" dist="38100" dir="2700000" algn="tl">
                  <a:srgbClr val="000000"/>
                </a:outerShdw>
              </a:effectLst>
              <a:latin typeface="Arial" charset="0"/>
            </a:rPr>
            <a:t>Циљ 3</a:t>
          </a:r>
          <a:r>
            <a:rPr kumimoji="0" lang="sr-Latn-CS" sz="1500" b="0" i="0" u="none" strike="noStrike" kern="1200" cap="none" normalizeH="0" baseline="0" dirty="0" smtClean="0">
              <a:ln/>
              <a:effectLst>
                <a:outerShdw blurRad="38100" dist="38100" dir="2700000" algn="tl">
                  <a:srgbClr val="000000"/>
                </a:outerShdw>
              </a:effectLst>
              <a:latin typeface="Arial" charset="0"/>
            </a:rPr>
            <a:t>:</a:t>
          </a:r>
          <a:r>
            <a:rPr kumimoji="0" lang="sr-Cyrl-RS" sz="1500" b="0" i="0" u="none" strike="noStrike" kern="1200" cap="none" normalizeH="0" baseline="0" dirty="0" smtClean="0">
              <a:ln/>
              <a:effectLst>
                <a:outerShdw blurRad="38100" dist="38100" dir="2700000" algn="tl">
                  <a:srgbClr val="000000"/>
                </a:outerShdw>
              </a:effectLst>
              <a:latin typeface="Arial" charset="0"/>
            </a:rPr>
            <a:t> Циљ 2 + индивидуалан приступ и </a:t>
          </a:r>
          <a:r>
            <a:rPr kumimoji="0" lang="sr-Cyrl-CS" sz="1500" b="0" i="0" u="none" strike="noStrike" kern="1200" cap="none" normalizeH="0" baseline="0" dirty="0" smtClean="0">
              <a:ln/>
              <a:effectLst>
                <a:outerShdw blurRad="38100" dist="38100" dir="2700000" algn="tl">
                  <a:srgbClr val="000000"/>
                </a:outerShdw>
              </a:effectLst>
              <a:latin typeface="Arial" charset="0"/>
            </a:rPr>
            <a:t>оптималан</a:t>
          </a:r>
          <a:r>
            <a:rPr kumimoji="0" lang="sr-Latn-CS" sz="1500" b="0" i="0" u="none" strike="noStrike" kern="1200" cap="none" normalizeH="0" baseline="0" dirty="0" smtClean="0">
              <a:ln/>
              <a:effectLst>
                <a:outerShdw blurRad="38100" dist="38100" dir="2700000" algn="tl">
                  <a:srgbClr val="000000"/>
                </a:outerShdw>
              </a:effectLst>
              <a:latin typeface="Arial" charset="0"/>
            </a:rPr>
            <a:t> </a:t>
          </a:r>
          <a:r>
            <a:rPr kumimoji="0" lang="sr-Cyrl-CS" sz="1500" b="0" i="0" u="none" strike="noStrike" kern="1200" cap="none" normalizeH="0" baseline="0" dirty="0" smtClean="0">
              <a:ln/>
              <a:effectLst>
                <a:outerShdw blurRad="38100" dist="38100" dir="2700000" algn="tl">
                  <a:srgbClr val="000000"/>
                </a:outerShdw>
              </a:effectLst>
              <a:latin typeface="Arial" charset="0"/>
            </a:rPr>
            <a:t>унос</a:t>
          </a:r>
          <a:r>
            <a:rPr kumimoji="0" lang="sr-Latn-CS" sz="1500" b="0" i="0" u="none" strike="noStrike" kern="1200" cap="none" normalizeH="0" baseline="0" dirty="0" smtClean="0">
              <a:ln/>
              <a:effectLst>
                <a:outerShdw blurRad="38100" dist="38100" dir="2700000" algn="tl">
                  <a:srgbClr val="000000"/>
                </a:outerShdw>
              </a:effectLst>
              <a:latin typeface="Arial" charset="0"/>
            </a:rPr>
            <a:t> </a:t>
          </a:r>
          <a:r>
            <a:rPr kumimoji="0" lang="sr-Cyrl-RS" sz="1500" b="0" i="0" u="none" strike="noStrike" kern="1200" cap="none" normalizeH="0" baseline="0" dirty="0" smtClean="0">
              <a:ln/>
              <a:effectLst>
                <a:outerShdw blurRad="38100" dist="38100" dir="2700000" algn="tl">
                  <a:srgbClr val="000000"/>
                </a:outerShdw>
              </a:effectLst>
              <a:latin typeface="Arial" charset="0"/>
            </a:rPr>
            <a:t> свих потребних </a:t>
          </a:r>
          <a:r>
            <a:rPr kumimoji="0" lang="sr-Cyrl-CS" sz="1500" b="0" i="0" u="none" strike="noStrike" kern="1200" cap="none" normalizeH="0" baseline="0" dirty="0" smtClean="0">
              <a:ln/>
              <a:effectLst>
                <a:outerShdw blurRad="38100" dist="38100" dir="2700000" algn="tl">
                  <a:srgbClr val="000000"/>
                </a:outerShdw>
              </a:effectLst>
              <a:latin typeface="Arial" charset="0"/>
            </a:rPr>
            <a:t>састојака</a:t>
          </a:r>
          <a:endParaRPr kumimoji="0" lang="en-US" sz="1500" b="0" i="0" u="none" strike="noStrike" kern="1200" cap="none" normalizeH="0" baseline="0" dirty="0" smtClean="0">
            <a:ln/>
            <a:effectLst>
              <a:outerShdw blurRad="38100" dist="38100" dir="2700000" algn="tl">
                <a:srgbClr val="000000"/>
              </a:outerShdw>
            </a:effectLst>
            <a:latin typeface="Arial" charset="0"/>
          </a:endParaRPr>
        </a:p>
      </dsp:txBody>
      <dsp:txXfrm>
        <a:off x="4994733" y="2679056"/>
        <a:ext cx="2327981" cy="116399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6E3CF1A3-493D-4D6F-8184-E065B35616C8}" type="datetimeFigureOut">
              <a:rPr lang="sr-Latn-RS" smtClean="0"/>
              <a:pPr/>
              <a:t>13.9.2019.</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2423614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6E3CF1A3-493D-4D6F-8184-E065B35616C8}" type="datetimeFigureOut">
              <a:rPr lang="sr-Latn-RS" smtClean="0"/>
              <a:pPr/>
              <a:t>13.9.2019.</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2391453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6E3CF1A3-493D-4D6F-8184-E065B35616C8}" type="datetimeFigureOut">
              <a:rPr lang="sr-Latn-RS" smtClean="0"/>
              <a:pPr/>
              <a:t>13.9.2019.</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9133800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29200" y="210185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029200" y="423545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1"/>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7" name="Rectangle 32"/>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8" name="Rectangle 35"/>
          <p:cNvSpPr>
            <a:spLocks noGrp="1" noChangeArrowheads="1"/>
          </p:cNvSpPr>
          <p:nvPr>
            <p:ph type="sldNum" sz="quarter" idx="12"/>
          </p:nvPr>
        </p:nvSpPr>
        <p:spPr>
          <a:xfrm>
            <a:off x="6553200" y="6356350"/>
            <a:ext cx="2133600" cy="365125"/>
          </a:xfrm>
          <a:prstGeom prst="rect">
            <a:avLst/>
          </a:prstGeom>
        </p:spPr>
        <p:txBody>
          <a:bodyPr/>
          <a:lstStyle>
            <a:lvl1pPr>
              <a:defRPr/>
            </a:lvl1pPr>
          </a:lstStyle>
          <a:p>
            <a:pPr>
              <a:defRPr/>
            </a:pPr>
            <a:fld id="{4E49554B-67D2-4937-B086-8188A6295FF1}" type="slidenum">
              <a:rPr lang="en-US"/>
              <a:pPr>
                <a:defRPr/>
              </a:pPr>
              <a:t>‹#›</a:t>
            </a:fld>
            <a:endParaRPr lang="en-US" sz="1400"/>
          </a:p>
        </p:txBody>
      </p:sp>
    </p:spTree>
    <p:extLst>
      <p:ext uri="{BB962C8B-B14F-4D97-AF65-F5344CB8AC3E}">
        <p14:creationId xmlns:p14="http://schemas.microsoft.com/office/powerpoint/2010/main" xmlns="" val="1047553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6E3CF1A3-493D-4D6F-8184-E065B35616C8}" type="datetimeFigureOut">
              <a:rPr lang="sr-Latn-RS" smtClean="0"/>
              <a:pPr/>
              <a:t>13.9.2019.</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2765678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3CF1A3-493D-4D6F-8184-E065B35616C8}" type="datetimeFigureOut">
              <a:rPr lang="sr-Latn-RS" smtClean="0"/>
              <a:pPr/>
              <a:t>13.9.2019.</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2834593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6E3CF1A3-493D-4D6F-8184-E065B35616C8}" type="datetimeFigureOut">
              <a:rPr lang="sr-Latn-RS" smtClean="0"/>
              <a:pPr/>
              <a:t>13.9.2019.</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1810189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6E3CF1A3-493D-4D6F-8184-E065B35616C8}" type="datetimeFigureOut">
              <a:rPr lang="sr-Latn-RS" smtClean="0"/>
              <a:pPr/>
              <a:t>13.9.2019.</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2300222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6E3CF1A3-493D-4D6F-8184-E065B35616C8}" type="datetimeFigureOut">
              <a:rPr lang="sr-Latn-RS" smtClean="0"/>
              <a:pPr/>
              <a:t>13.9.2019.</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2954234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3CF1A3-493D-4D6F-8184-E065B35616C8}" type="datetimeFigureOut">
              <a:rPr lang="sr-Latn-RS" smtClean="0"/>
              <a:pPr/>
              <a:t>13.9.2019.</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1547841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3CF1A3-493D-4D6F-8184-E065B35616C8}" type="datetimeFigureOut">
              <a:rPr lang="sr-Latn-RS" smtClean="0"/>
              <a:pPr/>
              <a:t>13.9.2019.</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948528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3CF1A3-493D-4D6F-8184-E065B35616C8}" type="datetimeFigureOut">
              <a:rPr lang="sr-Latn-RS" smtClean="0"/>
              <a:pPr/>
              <a:t>13.9.2019.</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1652718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3CF1A3-493D-4D6F-8184-E065B35616C8}" type="datetimeFigureOut">
              <a:rPr lang="sr-Latn-RS" smtClean="0"/>
              <a:pPr/>
              <a:t>13.9.2019.</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EE1397-B689-47A9-BD07-A8C7F3D8AA0A}" type="slidenum">
              <a:rPr lang="sr-Latn-RS" smtClean="0"/>
              <a:pPr/>
              <a:t>‹#›</a:t>
            </a:fld>
            <a:endParaRPr lang="sr-Latn-RS"/>
          </a:p>
        </p:txBody>
      </p:sp>
    </p:spTree>
    <p:extLst>
      <p:ext uri="{BB962C8B-B14F-4D97-AF65-F5344CB8AC3E}">
        <p14:creationId xmlns:p14="http://schemas.microsoft.com/office/powerpoint/2010/main" xmlns="" val="11282255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RS" dirty="0" smtClean="0"/>
              <a:t>ИАС СТОМАТОЛОГИЈЕ</a:t>
            </a:r>
            <a:endParaRPr lang="sr-Latn-RS" dirty="0"/>
          </a:p>
        </p:txBody>
      </p:sp>
      <p:sp>
        <p:nvSpPr>
          <p:cNvPr id="3" name="Subtitle 2"/>
          <p:cNvSpPr>
            <a:spLocks noGrp="1"/>
          </p:cNvSpPr>
          <p:nvPr>
            <p:ph type="subTitle" idx="1"/>
          </p:nvPr>
        </p:nvSpPr>
        <p:spPr/>
        <p:txBody>
          <a:bodyPr/>
          <a:lstStyle/>
          <a:p>
            <a:r>
              <a:rPr lang="sr-Cyrl-RS" dirty="0" smtClean="0"/>
              <a:t>ЧЕТРНАЕСТА НЕДЕЉА НАСТАВЕ</a:t>
            </a:r>
            <a:endParaRPr lang="sr-Latn-RS" dirty="0"/>
          </a:p>
        </p:txBody>
      </p:sp>
    </p:spTree>
    <p:extLst>
      <p:ext uri="{BB962C8B-B14F-4D97-AF65-F5344CB8AC3E}">
        <p14:creationId xmlns:p14="http://schemas.microsoft.com/office/powerpoint/2010/main" xmlns="" val="22338073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r>
              <a:rPr lang="en-US" smtClean="0"/>
              <a:t>Дијетотерапија</a:t>
            </a:r>
            <a:br>
              <a:rPr lang="en-US" smtClean="0"/>
            </a:br>
            <a:endParaRPr lang="en-US" smtClean="0"/>
          </a:p>
        </p:txBody>
      </p:sp>
      <p:sp>
        <p:nvSpPr>
          <p:cNvPr id="18435" name="Content Placeholder 2"/>
          <p:cNvSpPr>
            <a:spLocks noGrp="1"/>
          </p:cNvSpPr>
          <p:nvPr>
            <p:ph idx="1"/>
          </p:nvPr>
        </p:nvSpPr>
        <p:spPr>
          <a:xfrm>
            <a:off x="107950" y="2287588"/>
            <a:ext cx="8856663" cy="4525962"/>
          </a:xfrm>
        </p:spPr>
        <p:txBody>
          <a:bodyPr/>
          <a:lstStyle/>
          <a:p>
            <a:r>
              <a:rPr lang="en-US" smtClean="0"/>
              <a:t>Ублажавање симптома и знакова болести</a:t>
            </a:r>
          </a:p>
          <a:p>
            <a:r>
              <a:rPr lang="en-US" smtClean="0"/>
              <a:t> Спречавање компликација</a:t>
            </a:r>
          </a:p>
          <a:p>
            <a:r>
              <a:rPr lang="en-US" smtClean="0"/>
              <a:t>Удружени терапијски ефекти са фармакотерапијом</a:t>
            </a:r>
          </a:p>
          <a:p>
            <a:r>
              <a:rPr lang="en-US" smtClean="0"/>
              <a:t>Удружени терапијски ефекти са хируршком терапијом</a:t>
            </a:r>
          </a:p>
          <a:p>
            <a:r>
              <a:rPr lang="en-US" smtClean="0"/>
              <a:t>Парцијална парентерална исхрана</a:t>
            </a:r>
          </a:p>
          <a:p>
            <a:r>
              <a:rPr lang="en-US" smtClean="0"/>
              <a:t>Тотална парентерална исхрана</a:t>
            </a:r>
          </a:p>
        </p:txBody>
      </p:sp>
    </p:spTree>
    <p:extLst>
      <p:ext uri="{BB962C8B-B14F-4D97-AF65-F5344CB8AC3E}">
        <p14:creationId xmlns:p14="http://schemas.microsoft.com/office/powerpoint/2010/main" xmlns="" val="481467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652" name="Rectangle 4"/>
          <p:cNvSpPr>
            <a:spLocks noChangeArrowheads="1"/>
          </p:cNvSpPr>
          <p:nvPr/>
        </p:nvSpPr>
        <p:spPr bwMode="auto">
          <a:xfrm>
            <a:off x="1042988" y="908050"/>
            <a:ext cx="7772400" cy="638175"/>
          </a:xfrm>
          <a:prstGeom prst="rect">
            <a:avLst/>
          </a:prstGeom>
          <a:noFill/>
          <a:ln w="9525">
            <a:noFill/>
            <a:miter lim="800000"/>
            <a:headEnd/>
            <a:tailEnd/>
          </a:ln>
        </p:spPr>
        <p:txBody>
          <a:bodyPr anchor="b"/>
          <a:lstStyle/>
          <a:p>
            <a:pPr algn="ctr"/>
            <a:r>
              <a:rPr lang="sr-Cyrl-CS" sz="3200">
                <a:solidFill>
                  <a:srgbClr val="A50021"/>
                </a:solidFill>
              </a:rPr>
              <a:t>ИСХРАНА</a:t>
            </a:r>
            <a:endParaRPr lang="en-US" sz="3200">
              <a:solidFill>
                <a:srgbClr val="A50021"/>
              </a:solidFill>
            </a:endParaRPr>
          </a:p>
        </p:txBody>
      </p:sp>
      <p:graphicFrame>
        <p:nvGraphicFramePr>
          <p:cNvPr id="12" name="Diagram 11"/>
          <p:cNvGraphicFramePr/>
          <p:nvPr/>
        </p:nvGraphicFramePr>
        <p:xfrm>
          <a:off x="85725" y="1714488"/>
          <a:ext cx="9058275" cy="3844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460" name="Text Box 15"/>
          <p:cNvSpPr txBox="1">
            <a:spLocks noChangeArrowheads="1"/>
          </p:cNvSpPr>
          <p:nvPr/>
        </p:nvSpPr>
        <p:spPr bwMode="auto">
          <a:xfrm>
            <a:off x="1023938" y="1314450"/>
            <a:ext cx="184150" cy="366713"/>
          </a:xfrm>
          <a:prstGeom prst="rect">
            <a:avLst/>
          </a:prstGeom>
          <a:noFill/>
          <a:ln w="9525">
            <a:noFill/>
            <a:miter lim="800000"/>
            <a:headEnd/>
            <a:tailEnd/>
          </a:ln>
        </p:spPr>
        <p:txBody>
          <a:bodyPr wrap="none">
            <a:spAutoFit/>
          </a:bodyPr>
          <a:lstStyle/>
          <a:p>
            <a:endParaRPr lang="en-US"/>
          </a:p>
        </p:txBody>
      </p:sp>
    </p:spTree>
    <p:extLst>
      <p:ext uri="{BB962C8B-B14F-4D97-AF65-F5344CB8AC3E}">
        <p14:creationId xmlns:p14="http://schemas.microsoft.com/office/powerpoint/2010/main" xmlns="" val="19318753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67652"/>
                                        </p:tgtEl>
                                        <p:attrNameLst>
                                          <p:attrName>style.visibility</p:attrName>
                                        </p:attrNameLst>
                                      </p:cBhvr>
                                      <p:to>
                                        <p:strVal val="visible"/>
                                      </p:to>
                                    </p:set>
                                    <p:animEffect transition="in" filter="wipe(left)">
                                      <p:cBhvr>
                                        <p:cTn id="7" dur="1000"/>
                                        <p:tgtEl>
                                          <p:spTgt spid="6676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heckerboard(across)">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7652" grpId="0" autoUpdateAnimBg="0"/>
      <p:bldGraphic spid="12"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7778" name="Rectangle 2"/>
          <p:cNvSpPr>
            <a:spLocks noGrp="1" noChangeArrowheads="1"/>
          </p:cNvSpPr>
          <p:nvPr>
            <p:ph type="title"/>
          </p:nvPr>
        </p:nvSpPr>
        <p:spPr>
          <a:xfrm>
            <a:off x="876300" y="1341438"/>
            <a:ext cx="7772400" cy="638175"/>
          </a:xfrm>
        </p:spPr>
        <p:txBody>
          <a:bodyPr/>
          <a:lstStyle/>
          <a:p>
            <a:r>
              <a:rPr lang="sr-Cyrl-CS" sz="3200" smtClean="0">
                <a:solidFill>
                  <a:srgbClr val="A50021"/>
                </a:solidFill>
              </a:rPr>
              <a:t>ОПТИМАЛНО</a:t>
            </a:r>
            <a:r>
              <a:rPr lang="en-US" sz="3200" smtClean="0">
                <a:solidFill>
                  <a:srgbClr val="A50021"/>
                </a:solidFill>
              </a:rPr>
              <a:t> = </a:t>
            </a:r>
            <a:r>
              <a:rPr lang="sr-Cyrl-CS" sz="3200" smtClean="0">
                <a:solidFill>
                  <a:srgbClr val="A50021"/>
                </a:solidFill>
              </a:rPr>
              <a:t>БАЛАНСИРАНО</a:t>
            </a:r>
            <a:r>
              <a:rPr lang="en-US" sz="3200" smtClean="0">
                <a:solidFill>
                  <a:srgbClr val="A50021"/>
                </a:solidFill>
              </a:rPr>
              <a:t> ПРАВИЛНО</a:t>
            </a:r>
          </a:p>
        </p:txBody>
      </p:sp>
      <p:pic>
        <p:nvPicPr>
          <p:cNvPr id="587779" name="Picture 3" descr="images2"/>
          <p:cNvPicPr>
            <a:picLocks noGrp="1" noChangeAspect="1" noChangeArrowheads="1"/>
          </p:cNvPicPr>
          <p:nvPr>
            <p:ph sz="half" idx="1"/>
          </p:nvPr>
        </p:nvPicPr>
        <p:blipFill>
          <a:blip r:embed="rId2" cstate="print"/>
          <a:srcRect/>
          <a:stretch>
            <a:fillRect/>
          </a:stretch>
        </p:blipFill>
        <p:spPr>
          <a:xfrm>
            <a:off x="4305300" y="2133600"/>
            <a:ext cx="1368425" cy="866775"/>
          </a:xfrm>
        </p:spPr>
      </p:pic>
      <p:pic>
        <p:nvPicPr>
          <p:cNvPr id="587780" name="Picture 4" descr="images4"/>
          <p:cNvPicPr>
            <a:picLocks noGrp="1" noChangeAspect="1" noChangeArrowheads="1"/>
          </p:cNvPicPr>
          <p:nvPr>
            <p:ph sz="quarter" idx="2"/>
          </p:nvPr>
        </p:nvPicPr>
        <p:blipFill>
          <a:blip r:embed="rId3" cstate="print"/>
          <a:srcRect/>
          <a:stretch>
            <a:fillRect/>
          </a:stretch>
        </p:blipFill>
        <p:spPr>
          <a:xfrm>
            <a:off x="5837238" y="2590800"/>
            <a:ext cx="987425" cy="858838"/>
          </a:xfrm>
        </p:spPr>
      </p:pic>
      <p:sp>
        <p:nvSpPr>
          <p:cNvPr id="587781" name="Text Box 5"/>
          <p:cNvSpPr txBox="1">
            <a:spLocks noChangeArrowheads="1"/>
          </p:cNvSpPr>
          <p:nvPr/>
        </p:nvSpPr>
        <p:spPr bwMode="auto">
          <a:xfrm>
            <a:off x="3048000" y="3354388"/>
            <a:ext cx="3429000" cy="579437"/>
          </a:xfrm>
          <a:prstGeom prst="rect">
            <a:avLst/>
          </a:prstGeom>
          <a:noFill/>
          <a:ln w="9525">
            <a:noFill/>
            <a:miter lim="800000"/>
            <a:headEnd/>
            <a:tailEnd/>
          </a:ln>
          <a:effectLst/>
        </p:spPr>
        <p:txBody>
          <a:bodyPr>
            <a:spAutoFit/>
          </a:bodyPr>
          <a:lstStyle/>
          <a:p>
            <a:pPr algn="ctr">
              <a:spcBef>
                <a:spcPct val="50000"/>
              </a:spcBef>
              <a:defRPr/>
            </a:pPr>
            <a:r>
              <a:rPr lang="sr-Cyrl-CS" sz="3200" b="1" i="1" dirty="0">
                <a:solidFill>
                  <a:schemeClr val="tx2"/>
                </a:solidFill>
                <a:effectLst>
                  <a:outerShdw blurRad="38100" dist="38100" dir="2700000" algn="tl">
                    <a:srgbClr val="C0C0C0"/>
                  </a:outerShdw>
                </a:effectLst>
              </a:rPr>
              <a:t>Х</a:t>
            </a:r>
            <a:r>
              <a:rPr lang="en-US" sz="3200" b="1" i="1" dirty="0">
                <a:solidFill>
                  <a:schemeClr val="tx2"/>
                </a:solidFill>
                <a:effectLst>
                  <a:outerShdw blurRad="38100" dist="38100" dir="2700000" algn="tl">
                    <a:srgbClr val="C0C0C0"/>
                  </a:outerShdw>
                </a:effectLst>
              </a:rPr>
              <a:t> </a:t>
            </a:r>
            <a:r>
              <a:rPr lang="sr-Cyrl-CS" sz="3200" b="1" i="1" dirty="0">
                <a:solidFill>
                  <a:schemeClr val="tx2"/>
                </a:solidFill>
                <a:effectLst>
                  <a:outerShdw blurRad="38100" dist="38100" dir="2700000" algn="tl">
                    <a:srgbClr val="C0C0C0"/>
                  </a:outerShdw>
                </a:effectLst>
              </a:rPr>
              <a:t>Р</a:t>
            </a:r>
            <a:r>
              <a:rPr lang="en-US" sz="3200" b="1" i="1" dirty="0">
                <a:solidFill>
                  <a:schemeClr val="tx2"/>
                </a:solidFill>
                <a:effectLst>
                  <a:outerShdw blurRad="38100" dist="38100" dir="2700000" algn="tl">
                    <a:srgbClr val="C0C0C0"/>
                  </a:outerShdw>
                </a:effectLst>
              </a:rPr>
              <a:t> </a:t>
            </a:r>
            <a:r>
              <a:rPr lang="sr-Cyrl-CS" sz="3200" b="1" i="1" dirty="0">
                <a:solidFill>
                  <a:schemeClr val="tx2"/>
                </a:solidFill>
                <a:effectLst>
                  <a:outerShdw blurRad="38100" dist="38100" dir="2700000" algn="tl">
                    <a:srgbClr val="C0C0C0"/>
                  </a:outerShdw>
                </a:effectLst>
              </a:rPr>
              <a:t>А</a:t>
            </a:r>
            <a:r>
              <a:rPr lang="en-US" sz="3200" b="1" i="1" dirty="0">
                <a:solidFill>
                  <a:schemeClr val="tx2"/>
                </a:solidFill>
                <a:effectLst>
                  <a:outerShdw blurRad="38100" dist="38100" dir="2700000" algn="tl">
                    <a:srgbClr val="C0C0C0"/>
                  </a:outerShdw>
                </a:effectLst>
              </a:rPr>
              <a:t> </a:t>
            </a:r>
            <a:r>
              <a:rPr lang="sr-Cyrl-CS" sz="3200" b="1" i="1" dirty="0">
                <a:solidFill>
                  <a:schemeClr val="tx2"/>
                </a:solidFill>
                <a:effectLst>
                  <a:outerShdw blurRad="38100" dist="38100" dir="2700000" algn="tl">
                    <a:srgbClr val="C0C0C0"/>
                  </a:outerShdw>
                </a:effectLst>
              </a:rPr>
              <a:t>Н</a:t>
            </a:r>
            <a:r>
              <a:rPr lang="en-US" sz="3200" b="1" i="1" dirty="0">
                <a:solidFill>
                  <a:schemeClr val="tx2"/>
                </a:solidFill>
                <a:effectLst>
                  <a:outerShdw blurRad="38100" dist="38100" dir="2700000" algn="tl">
                    <a:srgbClr val="C0C0C0"/>
                  </a:outerShdw>
                </a:effectLst>
              </a:rPr>
              <a:t> </a:t>
            </a:r>
            <a:r>
              <a:rPr lang="sr-Cyrl-CS" sz="3200" b="1" i="1" dirty="0">
                <a:solidFill>
                  <a:schemeClr val="tx2"/>
                </a:solidFill>
                <a:effectLst>
                  <a:outerShdw blurRad="38100" dist="38100" dir="2700000" algn="tl">
                    <a:srgbClr val="C0C0C0"/>
                  </a:outerShdw>
                </a:effectLst>
              </a:rPr>
              <a:t>А</a:t>
            </a:r>
            <a:endParaRPr lang="en-US" sz="3200" b="1" i="1" dirty="0">
              <a:solidFill>
                <a:schemeClr val="tx2"/>
              </a:solidFill>
              <a:effectLst>
                <a:outerShdw blurRad="38100" dist="38100" dir="2700000" algn="tl">
                  <a:srgbClr val="C0C0C0"/>
                </a:outerShdw>
              </a:effectLst>
            </a:endParaRPr>
          </a:p>
        </p:txBody>
      </p:sp>
      <p:sp>
        <p:nvSpPr>
          <p:cNvPr id="587785" name="Text Box 9"/>
          <p:cNvSpPr txBox="1">
            <a:spLocks noChangeArrowheads="1"/>
          </p:cNvSpPr>
          <p:nvPr/>
        </p:nvSpPr>
        <p:spPr bwMode="auto">
          <a:xfrm>
            <a:off x="71438" y="5241925"/>
            <a:ext cx="3492500" cy="946150"/>
          </a:xfrm>
          <a:prstGeom prst="rect">
            <a:avLst/>
          </a:prstGeom>
          <a:noFill/>
          <a:ln w="9525">
            <a:noFill/>
            <a:miter lim="800000"/>
            <a:headEnd/>
            <a:tailEnd/>
          </a:ln>
          <a:effectLst/>
        </p:spPr>
        <p:txBody>
          <a:bodyPr>
            <a:spAutoFit/>
          </a:bodyPr>
          <a:lstStyle/>
          <a:p>
            <a:pPr algn="ctr">
              <a:spcBef>
                <a:spcPct val="50000"/>
              </a:spcBef>
              <a:defRPr/>
            </a:pPr>
            <a:r>
              <a:rPr lang="sr-Cyrl-CS" sz="2800" dirty="0">
                <a:solidFill>
                  <a:schemeClr val="tx2"/>
                </a:solidFill>
                <a:effectLst>
                  <a:outerShdw blurRad="38100" dist="38100" dir="2700000" algn="tl">
                    <a:srgbClr val="C0C0C0"/>
                  </a:outerShdw>
                </a:effectLst>
              </a:rPr>
              <a:t>ФУНКЦИОНАЛНА</a:t>
            </a:r>
            <a:r>
              <a:rPr lang="en-US" sz="2800" dirty="0">
                <a:solidFill>
                  <a:schemeClr val="tx2"/>
                </a:solidFill>
                <a:effectLst>
                  <a:outerShdw blurRad="38100" dist="38100" dir="2700000" algn="tl">
                    <a:srgbClr val="C0C0C0"/>
                  </a:outerShdw>
                </a:effectLst>
              </a:rPr>
              <a:t> </a:t>
            </a:r>
            <a:r>
              <a:rPr lang="sr-Cyrl-CS" sz="2800" dirty="0">
                <a:solidFill>
                  <a:schemeClr val="tx2"/>
                </a:solidFill>
                <a:effectLst>
                  <a:outerShdw blurRad="38100" dist="38100" dir="2700000" algn="tl">
                    <a:srgbClr val="C0C0C0"/>
                  </a:outerShdw>
                </a:effectLst>
              </a:rPr>
              <a:t>ХРАНА</a:t>
            </a:r>
            <a:endParaRPr lang="en-US" sz="2800" dirty="0">
              <a:solidFill>
                <a:schemeClr val="tx2"/>
              </a:solidFill>
              <a:effectLst>
                <a:outerShdw blurRad="38100" dist="38100" dir="2700000" algn="tl">
                  <a:srgbClr val="C0C0C0"/>
                </a:outerShdw>
              </a:effectLst>
            </a:endParaRPr>
          </a:p>
        </p:txBody>
      </p:sp>
      <p:sp>
        <p:nvSpPr>
          <p:cNvPr id="587786" name="Text Box 10"/>
          <p:cNvSpPr txBox="1">
            <a:spLocks noChangeArrowheads="1"/>
          </p:cNvSpPr>
          <p:nvPr/>
        </p:nvSpPr>
        <p:spPr bwMode="auto">
          <a:xfrm>
            <a:off x="3124200" y="5241925"/>
            <a:ext cx="3124200" cy="1006475"/>
          </a:xfrm>
          <a:prstGeom prst="rect">
            <a:avLst/>
          </a:prstGeom>
          <a:noFill/>
          <a:ln w="9525">
            <a:noFill/>
            <a:miter lim="800000"/>
            <a:headEnd/>
            <a:tailEnd/>
          </a:ln>
          <a:effectLst/>
        </p:spPr>
        <p:txBody>
          <a:bodyPr>
            <a:spAutoFit/>
          </a:bodyPr>
          <a:lstStyle/>
          <a:p>
            <a:pPr algn="ctr">
              <a:spcBef>
                <a:spcPct val="50000"/>
              </a:spcBef>
              <a:defRPr/>
            </a:pPr>
            <a:r>
              <a:rPr lang="en-US" sz="3200" dirty="0">
                <a:solidFill>
                  <a:schemeClr val="tx2"/>
                </a:solidFill>
                <a:effectLst>
                  <a:outerShdw blurRad="38100" dist="38100" dir="2700000" algn="tl">
                    <a:srgbClr val="C0C0C0"/>
                  </a:outerShdw>
                </a:effectLst>
                <a:latin typeface="Tahoma" pitchFamily="34" charset="0"/>
              </a:rPr>
              <a:t>  </a:t>
            </a:r>
            <a:r>
              <a:rPr lang="sr-Cyrl-CS" sz="2800" dirty="0">
                <a:solidFill>
                  <a:schemeClr val="tx2"/>
                </a:solidFill>
                <a:effectLst>
                  <a:outerShdw blurRad="38100" dist="38100" dir="2700000" algn="tl">
                    <a:srgbClr val="C0C0C0"/>
                  </a:outerShdw>
                </a:effectLst>
              </a:rPr>
              <a:t>ДИЈЕТЕТСКА</a:t>
            </a:r>
            <a:r>
              <a:rPr lang="en-US" sz="2800" dirty="0">
                <a:solidFill>
                  <a:schemeClr val="tx2"/>
                </a:solidFill>
                <a:effectLst>
                  <a:outerShdw blurRad="38100" dist="38100" dir="2700000" algn="tl">
                    <a:srgbClr val="C0C0C0"/>
                  </a:outerShdw>
                </a:effectLst>
              </a:rPr>
              <a:t>    </a:t>
            </a:r>
            <a:r>
              <a:rPr lang="sr-Cyrl-CS" sz="2800" dirty="0">
                <a:solidFill>
                  <a:schemeClr val="tx2"/>
                </a:solidFill>
                <a:effectLst>
                  <a:outerShdw blurRad="38100" dist="38100" dir="2700000" algn="tl">
                    <a:srgbClr val="C0C0C0"/>
                  </a:outerShdw>
                </a:effectLst>
              </a:rPr>
              <a:t>ХРАНА</a:t>
            </a:r>
            <a:endParaRPr lang="en-US" sz="2800" dirty="0">
              <a:solidFill>
                <a:schemeClr val="tx2"/>
              </a:solidFill>
              <a:effectLst>
                <a:outerShdw blurRad="38100" dist="38100" dir="2700000" algn="tl">
                  <a:srgbClr val="C0C0C0"/>
                </a:outerShdw>
              </a:effectLst>
            </a:endParaRPr>
          </a:p>
        </p:txBody>
      </p:sp>
      <p:sp>
        <p:nvSpPr>
          <p:cNvPr id="587787" name="Text Box 11"/>
          <p:cNvSpPr txBox="1">
            <a:spLocks noChangeArrowheads="1"/>
          </p:cNvSpPr>
          <p:nvPr/>
        </p:nvSpPr>
        <p:spPr bwMode="auto">
          <a:xfrm>
            <a:off x="6011863" y="5362575"/>
            <a:ext cx="3224212" cy="930275"/>
          </a:xfrm>
          <a:prstGeom prst="rect">
            <a:avLst/>
          </a:prstGeom>
          <a:noFill/>
          <a:ln w="9525">
            <a:noFill/>
            <a:miter lim="800000"/>
            <a:headEnd/>
            <a:tailEnd/>
          </a:ln>
          <a:effectLst/>
        </p:spPr>
        <p:txBody>
          <a:bodyPr>
            <a:spAutoFit/>
          </a:bodyPr>
          <a:lstStyle/>
          <a:p>
            <a:pPr algn="ctr">
              <a:lnSpc>
                <a:spcPct val="70000"/>
              </a:lnSpc>
              <a:spcBef>
                <a:spcPct val="50000"/>
              </a:spcBef>
              <a:defRPr/>
            </a:pPr>
            <a:r>
              <a:rPr lang="sr-Cyrl-CS" sz="2800" dirty="0">
                <a:solidFill>
                  <a:schemeClr val="tx2"/>
                </a:solidFill>
                <a:effectLst>
                  <a:outerShdw blurRad="38100" dist="38100" dir="2700000" algn="tl">
                    <a:srgbClr val="C0C0C0"/>
                  </a:outerShdw>
                </a:effectLst>
              </a:rPr>
              <a:t>ДИЈЕТЕТСКИ</a:t>
            </a:r>
            <a:endParaRPr lang="sl-SI" sz="2800" dirty="0">
              <a:solidFill>
                <a:schemeClr val="tx2"/>
              </a:solidFill>
              <a:effectLst>
                <a:outerShdw blurRad="38100" dist="38100" dir="2700000" algn="tl">
                  <a:srgbClr val="C0C0C0"/>
                </a:outerShdw>
              </a:effectLst>
            </a:endParaRPr>
          </a:p>
          <a:p>
            <a:pPr algn="ctr">
              <a:lnSpc>
                <a:spcPct val="70000"/>
              </a:lnSpc>
              <a:spcBef>
                <a:spcPct val="50000"/>
              </a:spcBef>
              <a:defRPr/>
            </a:pPr>
            <a:r>
              <a:rPr lang="sr-Cyrl-CS" sz="2800" dirty="0">
                <a:solidFill>
                  <a:schemeClr val="tx2"/>
                </a:solidFill>
                <a:effectLst>
                  <a:outerShdw blurRad="38100" dist="38100" dir="2700000" algn="tl">
                    <a:srgbClr val="C0C0C0"/>
                  </a:outerShdw>
                </a:effectLst>
              </a:rPr>
              <a:t>СУПЛЕМЕНТИ</a:t>
            </a:r>
            <a:endParaRPr lang="en-US" sz="2800" dirty="0">
              <a:solidFill>
                <a:schemeClr val="tx2"/>
              </a:solidFill>
              <a:effectLst>
                <a:outerShdw blurRad="38100" dist="38100" dir="2700000" algn="tl">
                  <a:srgbClr val="C0C0C0"/>
                </a:outerShdw>
              </a:effectLst>
            </a:endParaRPr>
          </a:p>
        </p:txBody>
      </p:sp>
      <p:pic>
        <p:nvPicPr>
          <p:cNvPr id="587788" name="Picture 12" descr="images"/>
          <p:cNvPicPr>
            <a:picLocks noGrp="1" noChangeAspect="1" noChangeArrowheads="1"/>
          </p:cNvPicPr>
          <p:nvPr>
            <p:ph sz="quarter" idx="3"/>
          </p:nvPr>
        </p:nvPicPr>
        <p:blipFill>
          <a:blip r:embed="rId4" cstate="print"/>
          <a:srcRect/>
          <a:stretch>
            <a:fillRect/>
          </a:stretch>
        </p:blipFill>
        <p:spPr>
          <a:xfrm>
            <a:off x="3048000" y="2439988"/>
            <a:ext cx="884238" cy="836612"/>
          </a:xfrm>
        </p:spPr>
      </p:pic>
      <p:sp>
        <p:nvSpPr>
          <p:cNvPr id="587789" name="Text Box 13"/>
          <p:cNvSpPr txBox="1">
            <a:spLocks noChangeArrowheads="1"/>
          </p:cNvSpPr>
          <p:nvPr/>
        </p:nvSpPr>
        <p:spPr bwMode="auto">
          <a:xfrm>
            <a:off x="1476375" y="4076700"/>
            <a:ext cx="574675" cy="914400"/>
          </a:xfrm>
          <a:prstGeom prst="rect">
            <a:avLst/>
          </a:prstGeom>
          <a:noFill/>
          <a:ln w="9525">
            <a:noFill/>
            <a:miter lim="800000"/>
            <a:headEnd/>
            <a:tailEnd/>
          </a:ln>
          <a:effectLst/>
        </p:spPr>
        <p:txBody>
          <a:bodyPr wrap="none">
            <a:spAutoFit/>
          </a:bodyPr>
          <a:lstStyle/>
          <a:p>
            <a:pPr>
              <a:defRPr/>
            </a:pPr>
            <a:r>
              <a:rPr lang="sr-Latn-CS" sz="5400" b="1">
                <a:effectLst>
                  <a:outerShdw blurRad="38100" dist="38100" dir="2700000" algn="tl">
                    <a:srgbClr val="C0C0C0"/>
                  </a:outerShdw>
                </a:effectLst>
              </a:rPr>
              <a:t>+</a:t>
            </a:r>
            <a:endParaRPr lang="en-US" sz="5400" b="1">
              <a:effectLst>
                <a:outerShdw blurRad="38100" dist="38100" dir="2700000" algn="tl">
                  <a:srgbClr val="C0C0C0"/>
                </a:outerShdw>
              </a:effectLst>
            </a:endParaRPr>
          </a:p>
        </p:txBody>
      </p:sp>
      <p:sp>
        <p:nvSpPr>
          <p:cNvPr id="587790" name="Text Box 14"/>
          <p:cNvSpPr txBox="1">
            <a:spLocks noChangeArrowheads="1"/>
          </p:cNvSpPr>
          <p:nvPr/>
        </p:nvSpPr>
        <p:spPr bwMode="auto">
          <a:xfrm>
            <a:off x="4500563" y="4005263"/>
            <a:ext cx="574675" cy="914400"/>
          </a:xfrm>
          <a:prstGeom prst="rect">
            <a:avLst/>
          </a:prstGeom>
          <a:noFill/>
          <a:ln w="9525">
            <a:noFill/>
            <a:miter lim="800000"/>
            <a:headEnd/>
            <a:tailEnd/>
          </a:ln>
          <a:effectLst/>
        </p:spPr>
        <p:txBody>
          <a:bodyPr wrap="none">
            <a:spAutoFit/>
          </a:bodyPr>
          <a:lstStyle/>
          <a:p>
            <a:pPr>
              <a:defRPr/>
            </a:pPr>
            <a:r>
              <a:rPr lang="sr-Latn-CS" sz="5400" b="1">
                <a:effectLst>
                  <a:outerShdw blurRad="38100" dist="38100" dir="2700000" algn="tl">
                    <a:srgbClr val="C0C0C0"/>
                  </a:outerShdw>
                </a:effectLst>
              </a:rPr>
              <a:t>+</a:t>
            </a:r>
            <a:endParaRPr lang="en-US" sz="5400" b="1">
              <a:effectLst>
                <a:outerShdw blurRad="38100" dist="38100" dir="2700000" algn="tl">
                  <a:srgbClr val="C0C0C0"/>
                </a:outerShdw>
              </a:effectLst>
            </a:endParaRPr>
          </a:p>
        </p:txBody>
      </p:sp>
      <p:sp>
        <p:nvSpPr>
          <p:cNvPr id="587791" name="Text Box 15"/>
          <p:cNvSpPr txBox="1">
            <a:spLocks noChangeArrowheads="1"/>
          </p:cNvSpPr>
          <p:nvPr/>
        </p:nvSpPr>
        <p:spPr bwMode="auto">
          <a:xfrm>
            <a:off x="7380288" y="3933825"/>
            <a:ext cx="574675" cy="914400"/>
          </a:xfrm>
          <a:prstGeom prst="rect">
            <a:avLst/>
          </a:prstGeom>
          <a:noFill/>
          <a:ln w="9525">
            <a:noFill/>
            <a:miter lim="800000"/>
            <a:headEnd/>
            <a:tailEnd/>
          </a:ln>
          <a:effectLst/>
        </p:spPr>
        <p:txBody>
          <a:bodyPr wrap="none">
            <a:spAutoFit/>
          </a:bodyPr>
          <a:lstStyle/>
          <a:p>
            <a:pPr>
              <a:defRPr/>
            </a:pPr>
            <a:r>
              <a:rPr lang="sr-Latn-CS" sz="5400" b="1">
                <a:effectLst>
                  <a:outerShdw blurRad="38100" dist="38100" dir="2700000" algn="tl">
                    <a:srgbClr val="C0C0C0"/>
                  </a:outerShdw>
                </a:effectLst>
              </a:rPr>
              <a:t>+</a:t>
            </a:r>
            <a:endParaRPr lang="en-US" sz="5400" b="1">
              <a:effectLst>
                <a:outerShdw blurRad="38100" dist="38100" dir="2700000" algn="tl">
                  <a:srgbClr val="C0C0C0"/>
                </a:outerShdw>
              </a:effectLst>
            </a:endParaRPr>
          </a:p>
        </p:txBody>
      </p:sp>
    </p:spTree>
    <p:extLst>
      <p:ext uri="{BB962C8B-B14F-4D97-AF65-F5344CB8AC3E}">
        <p14:creationId xmlns:p14="http://schemas.microsoft.com/office/powerpoint/2010/main" xmlns="" val="16869191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7778"/>
                                        </p:tgtEl>
                                        <p:attrNameLst>
                                          <p:attrName>style.visibility</p:attrName>
                                        </p:attrNameLst>
                                      </p:cBhvr>
                                      <p:to>
                                        <p:strVal val="visible"/>
                                      </p:to>
                                    </p:set>
                                    <p:animEffect transition="in" filter="wipe(left)">
                                      <p:cBhvr>
                                        <p:cTn id="7" dur="1000"/>
                                        <p:tgtEl>
                                          <p:spTgt spid="587778"/>
                                        </p:tgtEl>
                                      </p:cBhvr>
                                    </p:animEffect>
                                  </p:childTnLst>
                                </p:cTn>
                              </p:par>
                            </p:childTnLst>
                          </p:cTn>
                        </p:par>
                        <p:par>
                          <p:cTn id="8" fill="hold" nodeType="afterGroup">
                            <p:stCondLst>
                              <p:cond delay="1000"/>
                            </p:stCondLst>
                            <p:childTnLst>
                              <p:par>
                                <p:cTn id="9" presetID="23" presetClass="entr" presetSubtype="16" fill="hold" nodeType="afterEffect">
                                  <p:stCondLst>
                                    <p:cond delay="0"/>
                                  </p:stCondLst>
                                  <p:childTnLst>
                                    <p:set>
                                      <p:cBhvr>
                                        <p:cTn id="10" dur="1" fill="hold">
                                          <p:stCondLst>
                                            <p:cond delay="0"/>
                                          </p:stCondLst>
                                        </p:cTn>
                                        <p:tgtEl>
                                          <p:spTgt spid="587788"/>
                                        </p:tgtEl>
                                        <p:attrNameLst>
                                          <p:attrName>style.visibility</p:attrName>
                                        </p:attrNameLst>
                                      </p:cBhvr>
                                      <p:to>
                                        <p:strVal val="visible"/>
                                      </p:to>
                                    </p:set>
                                    <p:anim calcmode="lin" valueType="num">
                                      <p:cBhvr>
                                        <p:cTn id="11" dur="1000" fill="hold"/>
                                        <p:tgtEl>
                                          <p:spTgt spid="587788"/>
                                        </p:tgtEl>
                                        <p:attrNameLst>
                                          <p:attrName>ppt_w</p:attrName>
                                        </p:attrNameLst>
                                      </p:cBhvr>
                                      <p:tavLst>
                                        <p:tav tm="0">
                                          <p:val>
                                            <p:fltVal val="0"/>
                                          </p:val>
                                        </p:tav>
                                        <p:tav tm="100000">
                                          <p:val>
                                            <p:strVal val="#ppt_w"/>
                                          </p:val>
                                        </p:tav>
                                      </p:tavLst>
                                    </p:anim>
                                    <p:anim calcmode="lin" valueType="num">
                                      <p:cBhvr>
                                        <p:cTn id="12" dur="1000" fill="hold"/>
                                        <p:tgtEl>
                                          <p:spTgt spid="587788"/>
                                        </p:tgtEl>
                                        <p:attrNameLst>
                                          <p:attrName>ppt_h</p:attrName>
                                        </p:attrNameLst>
                                      </p:cBhvr>
                                      <p:tavLst>
                                        <p:tav tm="0">
                                          <p:val>
                                            <p:fltVal val="0"/>
                                          </p:val>
                                        </p:tav>
                                        <p:tav tm="100000">
                                          <p:val>
                                            <p:strVal val="#ppt_h"/>
                                          </p:val>
                                        </p:tav>
                                      </p:tavLst>
                                    </p:anim>
                                  </p:childTnLst>
                                </p:cTn>
                              </p:par>
                            </p:childTnLst>
                          </p:cTn>
                        </p:par>
                        <p:par>
                          <p:cTn id="13" fill="hold" nodeType="afterGroup">
                            <p:stCondLst>
                              <p:cond delay="2000"/>
                            </p:stCondLst>
                            <p:childTnLst>
                              <p:par>
                                <p:cTn id="14" presetID="23" presetClass="entr" presetSubtype="16" fill="hold" nodeType="afterEffect">
                                  <p:stCondLst>
                                    <p:cond delay="0"/>
                                  </p:stCondLst>
                                  <p:childTnLst>
                                    <p:set>
                                      <p:cBhvr>
                                        <p:cTn id="15" dur="1" fill="hold">
                                          <p:stCondLst>
                                            <p:cond delay="0"/>
                                          </p:stCondLst>
                                        </p:cTn>
                                        <p:tgtEl>
                                          <p:spTgt spid="587780"/>
                                        </p:tgtEl>
                                        <p:attrNameLst>
                                          <p:attrName>style.visibility</p:attrName>
                                        </p:attrNameLst>
                                      </p:cBhvr>
                                      <p:to>
                                        <p:strVal val="visible"/>
                                      </p:to>
                                    </p:set>
                                    <p:anim calcmode="lin" valueType="num">
                                      <p:cBhvr>
                                        <p:cTn id="16" dur="1000" fill="hold"/>
                                        <p:tgtEl>
                                          <p:spTgt spid="587780"/>
                                        </p:tgtEl>
                                        <p:attrNameLst>
                                          <p:attrName>ppt_w</p:attrName>
                                        </p:attrNameLst>
                                      </p:cBhvr>
                                      <p:tavLst>
                                        <p:tav tm="0">
                                          <p:val>
                                            <p:fltVal val="0"/>
                                          </p:val>
                                        </p:tav>
                                        <p:tav tm="100000">
                                          <p:val>
                                            <p:strVal val="#ppt_w"/>
                                          </p:val>
                                        </p:tav>
                                      </p:tavLst>
                                    </p:anim>
                                    <p:anim calcmode="lin" valueType="num">
                                      <p:cBhvr>
                                        <p:cTn id="17" dur="1000" fill="hold"/>
                                        <p:tgtEl>
                                          <p:spTgt spid="587780"/>
                                        </p:tgtEl>
                                        <p:attrNameLst>
                                          <p:attrName>ppt_h</p:attrName>
                                        </p:attrNameLst>
                                      </p:cBhvr>
                                      <p:tavLst>
                                        <p:tav tm="0">
                                          <p:val>
                                            <p:fltVal val="0"/>
                                          </p:val>
                                        </p:tav>
                                        <p:tav tm="100000">
                                          <p:val>
                                            <p:strVal val="#ppt_h"/>
                                          </p:val>
                                        </p:tav>
                                      </p:tavLst>
                                    </p:anim>
                                  </p:childTnLst>
                                </p:cTn>
                              </p:par>
                            </p:childTnLst>
                          </p:cTn>
                        </p:par>
                        <p:par>
                          <p:cTn id="18" fill="hold" nodeType="afterGroup">
                            <p:stCondLst>
                              <p:cond delay="3000"/>
                            </p:stCondLst>
                            <p:childTnLst>
                              <p:par>
                                <p:cTn id="19" presetID="23" presetClass="entr" presetSubtype="16" fill="hold" nodeType="afterEffect">
                                  <p:stCondLst>
                                    <p:cond delay="0"/>
                                  </p:stCondLst>
                                  <p:childTnLst>
                                    <p:set>
                                      <p:cBhvr>
                                        <p:cTn id="20" dur="1" fill="hold">
                                          <p:stCondLst>
                                            <p:cond delay="0"/>
                                          </p:stCondLst>
                                        </p:cTn>
                                        <p:tgtEl>
                                          <p:spTgt spid="587779"/>
                                        </p:tgtEl>
                                        <p:attrNameLst>
                                          <p:attrName>style.visibility</p:attrName>
                                        </p:attrNameLst>
                                      </p:cBhvr>
                                      <p:to>
                                        <p:strVal val="visible"/>
                                      </p:to>
                                    </p:set>
                                    <p:anim calcmode="lin" valueType="num">
                                      <p:cBhvr>
                                        <p:cTn id="21" dur="1000" fill="hold"/>
                                        <p:tgtEl>
                                          <p:spTgt spid="587779"/>
                                        </p:tgtEl>
                                        <p:attrNameLst>
                                          <p:attrName>ppt_w</p:attrName>
                                        </p:attrNameLst>
                                      </p:cBhvr>
                                      <p:tavLst>
                                        <p:tav tm="0">
                                          <p:val>
                                            <p:fltVal val="0"/>
                                          </p:val>
                                        </p:tav>
                                        <p:tav tm="100000">
                                          <p:val>
                                            <p:strVal val="#ppt_w"/>
                                          </p:val>
                                        </p:tav>
                                      </p:tavLst>
                                    </p:anim>
                                    <p:anim calcmode="lin" valueType="num">
                                      <p:cBhvr>
                                        <p:cTn id="22" dur="1000" fill="hold"/>
                                        <p:tgtEl>
                                          <p:spTgt spid="587779"/>
                                        </p:tgtEl>
                                        <p:attrNameLst>
                                          <p:attrName>ppt_h</p:attrName>
                                        </p:attrNameLst>
                                      </p:cBhvr>
                                      <p:tavLst>
                                        <p:tav tm="0">
                                          <p:val>
                                            <p:fltVal val="0"/>
                                          </p:val>
                                        </p:tav>
                                        <p:tav tm="100000">
                                          <p:val>
                                            <p:strVal val="#ppt_h"/>
                                          </p:val>
                                        </p:tav>
                                      </p:tavLst>
                                    </p:anim>
                                  </p:childTnLst>
                                </p:cTn>
                              </p:par>
                            </p:childTnLst>
                          </p:cTn>
                        </p:par>
                        <p:par>
                          <p:cTn id="23" fill="hold" nodeType="afterGroup">
                            <p:stCondLst>
                              <p:cond delay="4000"/>
                            </p:stCondLst>
                            <p:childTnLst>
                              <p:par>
                                <p:cTn id="24" presetID="9" presetClass="entr" presetSubtype="0" fill="hold" grpId="0" nodeType="afterEffect">
                                  <p:stCondLst>
                                    <p:cond delay="0"/>
                                  </p:stCondLst>
                                  <p:childTnLst>
                                    <p:set>
                                      <p:cBhvr>
                                        <p:cTn id="25" dur="1" fill="hold">
                                          <p:stCondLst>
                                            <p:cond delay="0"/>
                                          </p:stCondLst>
                                        </p:cTn>
                                        <p:tgtEl>
                                          <p:spTgt spid="587781"/>
                                        </p:tgtEl>
                                        <p:attrNameLst>
                                          <p:attrName>style.visibility</p:attrName>
                                        </p:attrNameLst>
                                      </p:cBhvr>
                                      <p:to>
                                        <p:strVal val="visible"/>
                                      </p:to>
                                    </p:set>
                                    <p:animEffect transition="in" filter="dissolve">
                                      <p:cBhvr>
                                        <p:cTn id="26" dur="2000"/>
                                        <p:tgtEl>
                                          <p:spTgt spid="58778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587789"/>
                                        </p:tgtEl>
                                        <p:attrNameLst>
                                          <p:attrName>style.visibility</p:attrName>
                                        </p:attrNameLst>
                                      </p:cBhvr>
                                      <p:to>
                                        <p:strVal val="visible"/>
                                      </p:to>
                                    </p:set>
                                    <p:animEffect transition="in" filter="checkerboard(across)">
                                      <p:cBhvr>
                                        <p:cTn id="31" dur="1000"/>
                                        <p:tgtEl>
                                          <p:spTgt spid="587789"/>
                                        </p:tgtEl>
                                      </p:cBhvr>
                                    </p:animEffect>
                                  </p:childTnLst>
                                </p:cTn>
                              </p:par>
                            </p:childTnLst>
                          </p:cTn>
                        </p:par>
                        <p:par>
                          <p:cTn id="32" fill="hold" nodeType="afterGroup">
                            <p:stCondLst>
                              <p:cond delay="1000"/>
                            </p:stCondLst>
                            <p:childTnLst>
                              <p:par>
                                <p:cTn id="33" presetID="22" presetClass="entr" presetSubtype="1" fill="hold" grpId="0" nodeType="afterEffect">
                                  <p:stCondLst>
                                    <p:cond delay="0"/>
                                  </p:stCondLst>
                                  <p:childTnLst>
                                    <p:set>
                                      <p:cBhvr>
                                        <p:cTn id="34" dur="1" fill="hold">
                                          <p:stCondLst>
                                            <p:cond delay="0"/>
                                          </p:stCondLst>
                                        </p:cTn>
                                        <p:tgtEl>
                                          <p:spTgt spid="587785"/>
                                        </p:tgtEl>
                                        <p:attrNameLst>
                                          <p:attrName>style.visibility</p:attrName>
                                        </p:attrNameLst>
                                      </p:cBhvr>
                                      <p:to>
                                        <p:strVal val="visible"/>
                                      </p:to>
                                    </p:set>
                                    <p:animEffect transition="in" filter="wipe(up)">
                                      <p:cBhvr>
                                        <p:cTn id="35" dur="2000"/>
                                        <p:tgtEl>
                                          <p:spTgt spid="587785"/>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587790"/>
                                        </p:tgtEl>
                                        <p:attrNameLst>
                                          <p:attrName>style.visibility</p:attrName>
                                        </p:attrNameLst>
                                      </p:cBhvr>
                                      <p:to>
                                        <p:strVal val="visible"/>
                                      </p:to>
                                    </p:set>
                                    <p:animEffect transition="in" filter="checkerboard(across)">
                                      <p:cBhvr>
                                        <p:cTn id="40" dur="1000"/>
                                        <p:tgtEl>
                                          <p:spTgt spid="587790"/>
                                        </p:tgtEl>
                                      </p:cBhvr>
                                    </p:animEffect>
                                  </p:childTnLst>
                                </p:cTn>
                              </p:par>
                            </p:childTnLst>
                          </p:cTn>
                        </p:par>
                        <p:par>
                          <p:cTn id="41" fill="hold" nodeType="afterGroup">
                            <p:stCondLst>
                              <p:cond delay="1000"/>
                            </p:stCondLst>
                            <p:childTnLst>
                              <p:par>
                                <p:cTn id="42" presetID="22" presetClass="entr" presetSubtype="1" fill="hold" grpId="0" nodeType="afterEffect">
                                  <p:stCondLst>
                                    <p:cond delay="0"/>
                                  </p:stCondLst>
                                  <p:childTnLst>
                                    <p:set>
                                      <p:cBhvr>
                                        <p:cTn id="43" dur="1" fill="hold">
                                          <p:stCondLst>
                                            <p:cond delay="0"/>
                                          </p:stCondLst>
                                        </p:cTn>
                                        <p:tgtEl>
                                          <p:spTgt spid="587786"/>
                                        </p:tgtEl>
                                        <p:attrNameLst>
                                          <p:attrName>style.visibility</p:attrName>
                                        </p:attrNameLst>
                                      </p:cBhvr>
                                      <p:to>
                                        <p:strVal val="visible"/>
                                      </p:to>
                                    </p:set>
                                    <p:animEffect transition="in" filter="wipe(up)">
                                      <p:cBhvr>
                                        <p:cTn id="44" dur="2000"/>
                                        <p:tgtEl>
                                          <p:spTgt spid="587786"/>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 presetClass="entr" presetSubtype="10" fill="hold" grpId="0" nodeType="clickEffect">
                                  <p:stCondLst>
                                    <p:cond delay="0"/>
                                  </p:stCondLst>
                                  <p:childTnLst>
                                    <p:set>
                                      <p:cBhvr>
                                        <p:cTn id="48" dur="1" fill="hold">
                                          <p:stCondLst>
                                            <p:cond delay="0"/>
                                          </p:stCondLst>
                                        </p:cTn>
                                        <p:tgtEl>
                                          <p:spTgt spid="587791"/>
                                        </p:tgtEl>
                                        <p:attrNameLst>
                                          <p:attrName>style.visibility</p:attrName>
                                        </p:attrNameLst>
                                      </p:cBhvr>
                                      <p:to>
                                        <p:strVal val="visible"/>
                                      </p:to>
                                    </p:set>
                                    <p:animEffect transition="in" filter="checkerboard(across)">
                                      <p:cBhvr>
                                        <p:cTn id="49" dur="1000"/>
                                        <p:tgtEl>
                                          <p:spTgt spid="587791"/>
                                        </p:tgtEl>
                                      </p:cBhvr>
                                    </p:animEffect>
                                  </p:childTnLst>
                                </p:cTn>
                              </p:par>
                            </p:childTnLst>
                          </p:cTn>
                        </p:par>
                        <p:par>
                          <p:cTn id="50" fill="hold" nodeType="afterGroup">
                            <p:stCondLst>
                              <p:cond delay="1000"/>
                            </p:stCondLst>
                            <p:childTnLst>
                              <p:par>
                                <p:cTn id="51" presetID="22" presetClass="entr" presetSubtype="1" fill="hold" grpId="0" nodeType="afterEffect">
                                  <p:stCondLst>
                                    <p:cond delay="0"/>
                                  </p:stCondLst>
                                  <p:childTnLst>
                                    <p:set>
                                      <p:cBhvr>
                                        <p:cTn id="52" dur="1" fill="hold">
                                          <p:stCondLst>
                                            <p:cond delay="0"/>
                                          </p:stCondLst>
                                        </p:cTn>
                                        <p:tgtEl>
                                          <p:spTgt spid="587787"/>
                                        </p:tgtEl>
                                        <p:attrNameLst>
                                          <p:attrName>style.visibility</p:attrName>
                                        </p:attrNameLst>
                                      </p:cBhvr>
                                      <p:to>
                                        <p:strVal val="visible"/>
                                      </p:to>
                                    </p:set>
                                    <p:animEffect transition="in" filter="wipe(up)">
                                      <p:cBhvr>
                                        <p:cTn id="53" dur="2000"/>
                                        <p:tgtEl>
                                          <p:spTgt spid="5877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7778" grpId="0" autoUpdateAnimBg="0"/>
      <p:bldP spid="587781" grpId="0" autoUpdateAnimBg="0"/>
      <p:bldP spid="587785" grpId="0" autoUpdateAnimBg="0"/>
      <p:bldP spid="587786" grpId="0" autoUpdateAnimBg="0"/>
      <p:bldP spid="587787" grpId="0" autoUpdateAnimBg="0"/>
      <p:bldP spid="587789" grpId="0"/>
      <p:bldP spid="587790" grpId="0"/>
      <p:bldP spid="58779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0"/>
            <a:ext cx="2286000" cy="685800"/>
          </a:xfrm>
        </p:spPr>
        <p:txBody>
          <a:bodyPr/>
          <a:lstStyle/>
          <a:p>
            <a:pPr algn="l"/>
            <a:r>
              <a:rPr lang="en-US" sz="3200" b="1" smtClean="0">
                <a:solidFill>
                  <a:schemeClr val="tx1"/>
                </a:solidFill>
              </a:rPr>
              <a:t>Храна је:</a:t>
            </a:r>
            <a:endParaRPr lang="sr-Latn-CS" sz="3200" b="1" smtClean="0">
              <a:solidFill>
                <a:schemeClr val="tx1"/>
              </a:solidFill>
            </a:endParaRPr>
          </a:p>
        </p:txBody>
      </p:sp>
      <p:sp>
        <p:nvSpPr>
          <p:cNvPr id="37891" name="Rectangle 3"/>
          <p:cNvSpPr>
            <a:spLocks noGrp="1" noChangeArrowheads="1"/>
          </p:cNvSpPr>
          <p:nvPr>
            <p:ph type="body" sz="half" idx="1"/>
          </p:nvPr>
        </p:nvSpPr>
        <p:spPr>
          <a:xfrm>
            <a:off x="0" y="609600"/>
            <a:ext cx="4343400" cy="6248400"/>
          </a:xfrm>
        </p:spPr>
        <p:txBody>
          <a:bodyPr/>
          <a:lstStyle/>
          <a:p>
            <a:pPr>
              <a:lnSpc>
                <a:spcPct val="90000"/>
              </a:lnSpc>
              <a:buFont typeface="Wingdings" pitchFamily="2" charset="2"/>
              <a:buChar char="v"/>
            </a:pPr>
            <a:r>
              <a:rPr lang="ru-RU" b="1" smtClean="0"/>
              <a:t>свака супстанца или производ, прерађена, делимично прерађена или непрерађена, а намењен</a:t>
            </a:r>
            <a:r>
              <a:rPr lang="en-GB" b="1" smtClean="0"/>
              <a:t>a</a:t>
            </a:r>
            <a:r>
              <a:rPr lang="ru-RU" b="1" smtClean="0"/>
              <a:t> је за исхрану људи</a:t>
            </a:r>
            <a:endParaRPr lang="en-US" b="1" smtClean="0"/>
          </a:p>
          <a:p>
            <a:pPr>
              <a:lnSpc>
                <a:spcPct val="90000"/>
              </a:lnSpc>
              <a:buFont typeface="Wingdings" pitchFamily="2" charset="2"/>
              <a:buChar char="v"/>
            </a:pPr>
            <a:r>
              <a:rPr lang="ru-RU" b="1" smtClean="0"/>
              <a:t>и пиће, гума за жвакање, као и било која супстанца наменски додата храни током припреме, обраде или производње</a:t>
            </a:r>
            <a:endParaRPr lang="sr-Latn-CS" smtClean="0"/>
          </a:p>
        </p:txBody>
      </p:sp>
      <p:sp>
        <p:nvSpPr>
          <p:cNvPr id="37892" name="Rectangle 4"/>
          <p:cNvSpPr>
            <a:spLocks noGrp="1" noChangeArrowheads="1"/>
          </p:cNvSpPr>
          <p:nvPr>
            <p:ph type="body" sz="half" idx="2"/>
          </p:nvPr>
        </p:nvSpPr>
        <p:spPr>
          <a:xfrm>
            <a:off x="4648200" y="1484313"/>
            <a:ext cx="4495800" cy="4648200"/>
          </a:xfrm>
        </p:spPr>
        <p:txBody>
          <a:bodyPr/>
          <a:lstStyle/>
          <a:p>
            <a:pPr>
              <a:buFont typeface="Wingdings" pitchFamily="2" charset="2"/>
              <a:buChar char="v"/>
            </a:pPr>
            <a:r>
              <a:rPr lang="ru-RU" b="1" smtClean="0"/>
              <a:t>и вода за пиће, укључујући воду у оригиналној амбалажи (стона вода, минерална вода и изворска вода), као и вода која се употребљава, односно додаје током припреме, обраде или производње хране</a:t>
            </a:r>
            <a:endParaRPr lang="en-US" b="1" smtClean="0"/>
          </a:p>
          <a:p>
            <a:endParaRPr lang="sr-Latn-CS" sz="2400" smtClean="0"/>
          </a:p>
        </p:txBody>
      </p:sp>
    </p:spTree>
    <p:extLst>
      <p:ext uri="{BB962C8B-B14F-4D97-AF65-F5344CB8AC3E}">
        <p14:creationId xmlns:p14="http://schemas.microsoft.com/office/powerpoint/2010/main" xmlns="" val="3216945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4"/>
          <p:cNvSpPr txBox="1">
            <a:spLocks noChangeArrowheads="1"/>
          </p:cNvSpPr>
          <p:nvPr/>
        </p:nvSpPr>
        <p:spPr bwMode="auto">
          <a:xfrm>
            <a:off x="1311275" y="1835150"/>
            <a:ext cx="5832475" cy="769938"/>
          </a:xfrm>
          <a:prstGeom prst="rect">
            <a:avLst/>
          </a:prstGeom>
          <a:noFill/>
          <a:ln w="9525">
            <a:noFill/>
            <a:miter lim="800000"/>
            <a:headEnd/>
            <a:tailEnd/>
          </a:ln>
        </p:spPr>
        <p:txBody>
          <a:bodyPr>
            <a:spAutoFit/>
          </a:bodyPr>
          <a:lstStyle/>
          <a:p>
            <a:pPr algn="ctr"/>
            <a:r>
              <a:rPr lang="sr-Cyrl-CS" sz="4400"/>
              <a:t>УЛОГЕ</a:t>
            </a:r>
            <a:r>
              <a:rPr lang="sr-Latn-CS" sz="4400"/>
              <a:t> </a:t>
            </a:r>
            <a:r>
              <a:rPr lang="sr-Cyrl-CS" sz="4400"/>
              <a:t>ХРАНЕ</a:t>
            </a:r>
            <a:endParaRPr lang="en-US" sz="4400"/>
          </a:p>
        </p:txBody>
      </p:sp>
    </p:spTree>
    <p:extLst>
      <p:ext uri="{BB962C8B-B14F-4D97-AF65-F5344CB8AC3E}">
        <p14:creationId xmlns:p14="http://schemas.microsoft.com/office/powerpoint/2010/main" xmlns="" val="8196880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539750" y="1341438"/>
            <a:ext cx="7696200" cy="5181600"/>
          </a:xfrm>
          <a:prstGeom prst="rect">
            <a:avLst/>
          </a:prstGeom>
          <a:noFill/>
          <a:ln w="9525">
            <a:noFill/>
            <a:miter lim="800000"/>
            <a:headEnd/>
            <a:tailEnd/>
          </a:ln>
        </p:spPr>
        <p:txBody>
          <a:bodyPr/>
          <a:lstStyle/>
          <a:p>
            <a:pPr marL="342900" indent="-342900">
              <a:spcBef>
                <a:spcPct val="20000"/>
              </a:spcBef>
              <a:buClr>
                <a:srgbClr val="A50021"/>
              </a:buClr>
              <a:buSzPct val="75000"/>
              <a:buFont typeface="Wingdings" pitchFamily="2" charset="2"/>
              <a:buNone/>
            </a:pPr>
            <a:r>
              <a:rPr lang="sr-Cyrl-CS" sz="3200">
                <a:cs typeface="Times New Roman" pitchFamily="18" charset="0"/>
              </a:rPr>
              <a:t>ОСНОВНЕ</a:t>
            </a:r>
            <a:r>
              <a:rPr lang="en-US" sz="3200">
                <a:cs typeface="Times New Roman" pitchFamily="18" charset="0"/>
              </a:rPr>
              <a:t> </a:t>
            </a:r>
            <a:r>
              <a:rPr lang="sr-Cyrl-CS" sz="3200">
                <a:cs typeface="Times New Roman" pitchFamily="18" charset="0"/>
              </a:rPr>
              <a:t>УЛОГЕ</a:t>
            </a:r>
            <a:r>
              <a:rPr lang="en-US" sz="3200">
                <a:cs typeface="Times New Roman" pitchFamily="18" charset="0"/>
              </a:rPr>
              <a:t> </a:t>
            </a:r>
            <a:r>
              <a:rPr lang="sr-Cyrl-CS" sz="3200">
                <a:cs typeface="Times New Roman" pitchFamily="18" charset="0"/>
              </a:rPr>
              <a:t>ХРАНЕ</a:t>
            </a:r>
            <a:endParaRPr lang="en-US" sz="3200">
              <a:cs typeface="Times New Roman" pitchFamily="18" charset="0"/>
            </a:endParaRPr>
          </a:p>
          <a:p>
            <a:pPr marL="342900" indent="-342900">
              <a:spcBef>
                <a:spcPct val="20000"/>
              </a:spcBef>
              <a:buClr>
                <a:srgbClr val="A50021"/>
              </a:buClr>
              <a:buSzPct val="75000"/>
              <a:buFont typeface="Wingdings" pitchFamily="2" charset="2"/>
              <a:buNone/>
            </a:pPr>
            <a:r>
              <a:rPr lang="en-US" sz="3200">
                <a:cs typeface="Times New Roman" pitchFamily="18" charset="0"/>
              </a:rPr>
              <a:t> </a:t>
            </a:r>
          </a:p>
          <a:p>
            <a:pPr marL="342900" indent="-342900">
              <a:lnSpc>
                <a:spcPct val="120000"/>
              </a:lnSpc>
              <a:spcBef>
                <a:spcPct val="20000"/>
              </a:spcBef>
              <a:buClr>
                <a:srgbClr val="A50021"/>
              </a:buClr>
              <a:buSzPct val="75000"/>
              <a:buFont typeface="Wingdings" pitchFamily="2" charset="2"/>
              <a:buNone/>
            </a:pPr>
            <a:r>
              <a:rPr lang="en-US" b="1" i="1">
                <a:cs typeface="Times New Roman" pitchFamily="18" charset="0"/>
              </a:rPr>
              <a:t>1. </a:t>
            </a:r>
            <a:r>
              <a:rPr lang="sr-Cyrl-CS" b="1" i="1">
                <a:cs typeface="Times New Roman" pitchFamily="18" charset="0"/>
              </a:rPr>
              <a:t>ГРАДИВНА</a:t>
            </a:r>
            <a:r>
              <a:rPr lang="en-US" i="1">
                <a:cs typeface="Times New Roman" pitchFamily="18" charset="0"/>
              </a:rPr>
              <a:t> </a:t>
            </a:r>
            <a:r>
              <a:rPr lang="en-US">
                <a:cs typeface="Times New Roman" pitchFamily="18" charset="0"/>
              </a:rPr>
              <a:t>(грађа ћелија, </a:t>
            </a:r>
            <a:r>
              <a:rPr lang="sr-Cyrl-CS">
                <a:cs typeface="Times New Roman" pitchFamily="18" charset="0"/>
              </a:rPr>
              <a:t>раст</a:t>
            </a:r>
            <a:r>
              <a:rPr lang="en-US">
                <a:cs typeface="Times New Roman" pitchFamily="18" charset="0"/>
              </a:rPr>
              <a:t>, </a:t>
            </a:r>
            <a:r>
              <a:rPr lang="sr-Cyrl-CS">
                <a:cs typeface="Times New Roman" pitchFamily="18" charset="0"/>
              </a:rPr>
              <a:t>развој</a:t>
            </a:r>
            <a:r>
              <a:rPr lang="en-US">
                <a:cs typeface="Times New Roman" pitchFamily="18" charset="0"/>
              </a:rPr>
              <a:t>, </a:t>
            </a:r>
            <a:r>
              <a:rPr lang="sr-Cyrl-CS">
                <a:cs typeface="Times New Roman" pitchFamily="18" charset="0"/>
              </a:rPr>
              <a:t>регенерација</a:t>
            </a:r>
            <a:r>
              <a:rPr lang="en-US">
                <a:cs typeface="Times New Roman" pitchFamily="18" charset="0"/>
              </a:rPr>
              <a:t>)</a:t>
            </a:r>
          </a:p>
          <a:p>
            <a:pPr marL="342900" indent="-342900">
              <a:lnSpc>
                <a:spcPct val="120000"/>
              </a:lnSpc>
              <a:spcBef>
                <a:spcPct val="20000"/>
              </a:spcBef>
              <a:buClr>
                <a:srgbClr val="A50021"/>
              </a:buClr>
              <a:buSzPct val="75000"/>
              <a:buFont typeface="Wingdings" pitchFamily="2" charset="2"/>
              <a:buNone/>
            </a:pPr>
            <a:r>
              <a:rPr lang="en-US" b="1" i="1">
                <a:cs typeface="Times New Roman" pitchFamily="18" charset="0"/>
              </a:rPr>
              <a:t>2. </a:t>
            </a:r>
            <a:r>
              <a:rPr lang="sr-Cyrl-CS" b="1" i="1">
                <a:cs typeface="Times New Roman" pitchFamily="18" charset="0"/>
              </a:rPr>
              <a:t>ЕНЕРГЕТСКА</a:t>
            </a:r>
            <a:r>
              <a:rPr lang="en-US">
                <a:cs typeface="Times New Roman" pitchFamily="18" charset="0"/>
              </a:rPr>
              <a:t> (све животне активности) </a:t>
            </a:r>
            <a:endParaRPr lang="sr-Latn-CS">
              <a:cs typeface="Times New Roman" pitchFamily="18" charset="0"/>
            </a:endParaRPr>
          </a:p>
          <a:p>
            <a:pPr marL="342900" indent="-342900">
              <a:lnSpc>
                <a:spcPct val="120000"/>
              </a:lnSpc>
              <a:spcBef>
                <a:spcPct val="20000"/>
              </a:spcBef>
              <a:buClr>
                <a:srgbClr val="A50021"/>
              </a:buClr>
              <a:buSzPct val="75000"/>
              <a:buFont typeface="Wingdings" pitchFamily="2" charset="2"/>
              <a:buNone/>
            </a:pPr>
            <a:r>
              <a:rPr lang="en-US" b="1" i="1">
                <a:cs typeface="Times New Roman" pitchFamily="18" charset="0"/>
              </a:rPr>
              <a:t>3. МЕТАБОЛИЧКА И ЕНДОКРИНА </a:t>
            </a:r>
            <a:r>
              <a:rPr lang="en-US">
                <a:cs typeface="Times New Roman" pitchFamily="18" charset="0"/>
              </a:rPr>
              <a:t>(</a:t>
            </a:r>
            <a:r>
              <a:rPr lang="sr-Cyrl-CS">
                <a:cs typeface="Times New Roman" pitchFamily="18" charset="0"/>
              </a:rPr>
              <a:t>формирање</a:t>
            </a:r>
            <a:r>
              <a:rPr lang="en-US">
                <a:cs typeface="Times New Roman" pitchFamily="18" charset="0"/>
              </a:rPr>
              <a:t> </a:t>
            </a:r>
            <a:r>
              <a:rPr lang="sr-Cyrl-CS">
                <a:cs typeface="Times New Roman" pitchFamily="18" charset="0"/>
              </a:rPr>
              <a:t>и</a:t>
            </a:r>
            <a:r>
              <a:rPr lang="en-US">
                <a:cs typeface="Times New Roman" pitchFamily="18" charset="0"/>
              </a:rPr>
              <a:t> </a:t>
            </a:r>
            <a:r>
              <a:rPr lang="sr-Cyrl-CS">
                <a:cs typeface="Times New Roman" pitchFamily="18" charset="0"/>
              </a:rPr>
              <a:t>рад</a:t>
            </a:r>
            <a:r>
              <a:rPr lang="en-US">
                <a:cs typeface="Times New Roman" pitchFamily="18" charset="0"/>
              </a:rPr>
              <a:t> </a:t>
            </a:r>
            <a:r>
              <a:rPr lang="sr-Cyrl-CS">
                <a:cs typeface="Times New Roman" pitchFamily="18" charset="0"/>
              </a:rPr>
              <a:t>ензимских</a:t>
            </a:r>
            <a:r>
              <a:rPr lang="en-US">
                <a:cs typeface="Times New Roman" pitchFamily="18" charset="0"/>
              </a:rPr>
              <a:t> </a:t>
            </a:r>
            <a:r>
              <a:rPr lang="sr-Cyrl-CS">
                <a:cs typeface="Times New Roman" pitchFamily="18" charset="0"/>
              </a:rPr>
              <a:t>система, хормона</a:t>
            </a:r>
            <a:r>
              <a:rPr lang="en-US">
                <a:cs typeface="Times New Roman" pitchFamily="18" charset="0"/>
              </a:rPr>
              <a:t>)</a:t>
            </a:r>
          </a:p>
          <a:p>
            <a:pPr marL="342900" indent="-342900">
              <a:lnSpc>
                <a:spcPct val="120000"/>
              </a:lnSpc>
              <a:spcBef>
                <a:spcPct val="20000"/>
              </a:spcBef>
              <a:buClr>
                <a:srgbClr val="A50021"/>
              </a:buClr>
              <a:buSzPct val="75000"/>
              <a:buFont typeface="Wingdings" pitchFamily="2" charset="2"/>
              <a:buNone/>
            </a:pPr>
            <a:r>
              <a:rPr lang="hr-HR" b="1" i="1">
                <a:cs typeface="Times New Roman" pitchFamily="18" charset="0"/>
              </a:rPr>
              <a:t>4.</a:t>
            </a:r>
            <a:r>
              <a:rPr lang="en-US" b="1" i="1">
                <a:cs typeface="Times New Roman" pitchFamily="18" charset="0"/>
              </a:rPr>
              <a:t> ЗАШТИТНА</a:t>
            </a:r>
            <a:endParaRPr lang="en-US" b="1">
              <a:cs typeface="Times New Roman" pitchFamily="18" charset="0"/>
            </a:endParaRPr>
          </a:p>
          <a:p>
            <a:pPr marL="342900" indent="-342900">
              <a:lnSpc>
                <a:spcPct val="120000"/>
              </a:lnSpc>
              <a:spcBef>
                <a:spcPct val="20000"/>
              </a:spcBef>
              <a:buClr>
                <a:srgbClr val="A50021"/>
              </a:buClr>
              <a:buSzPct val="75000"/>
              <a:buFont typeface="Wingdings" pitchFamily="2" charset="2"/>
              <a:buNone/>
            </a:pPr>
            <a:r>
              <a:rPr lang="hr-HR" b="1" i="1">
                <a:cs typeface="Times New Roman" pitchFamily="18" charset="0"/>
              </a:rPr>
              <a:t>5.</a:t>
            </a:r>
            <a:r>
              <a:rPr lang="en-US" b="1" i="1">
                <a:cs typeface="Times New Roman" pitchFamily="18" charset="0"/>
              </a:rPr>
              <a:t> </a:t>
            </a:r>
            <a:r>
              <a:rPr lang="sr-Cyrl-CS" b="1" i="1">
                <a:cs typeface="Times New Roman" pitchFamily="18" charset="0"/>
              </a:rPr>
              <a:t>СОЦИЈАЛНА</a:t>
            </a:r>
            <a:r>
              <a:rPr lang="en-US">
                <a:cs typeface="Times New Roman" pitchFamily="18" charset="0"/>
              </a:rPr>
              <a:t> (социјално-</a:t>
            </a:r>
            <a:r>
              <a:rPr lang="sr-Cyrl-CS">
                <a:cs typeface="Times New Roman" pitchFamily="18" charset="0"/>
              </a:rPr>
              <a:t>психолошка</a:t>
            </a:r>
            <a:r>
              <a:rPr lang="en-US" sz="3200">
                <a:cs typeface="Times New Roman" pitchFamily="18" charset="0"/>
              </a:rPr>
              <a:t> </a:t>
            </a:r>
            <a:r>
              <a:rPr lang="sr-Cyrl-CS">
                <a:cs typeface="Times New Roman" pitchFamily="18" charset="0"/>
              </a:rPr>
              <a:t>категорија</a:t>
            </a:r>
            <a:r>
              <a:rPr lang="en-US">
                <a:cs typeface="Times New Roman" pitchFamily="18" charset="0"/>
              </a:rPr>
              <a:t>,етничке карактеристике...)</a:t>
            </a:r>
          </a:p>
          <a:p>
            <a:pPr marL="342900" indent="-342900">
              <a:lnSpc>
                <a:spcPct val="120000"/>
              </a:lnSpc>
              <a:spcBef>
                <a:spcPct val="20000"/>
              </a:spcBef>
              <a:buClr>
                <a:srgbClr val="A50021"/>
              </a:buClr>
              <a:buSzPct val="75000"/>
              <a:buFont typeface="Wingdings" pitchFamily="2" charset="2"/>
              <a:buNone/>
            </a:pPr>
            <a:r>
              <a:rPr lang="en-US" b="1" i="1">
                <a:cs typeface="Times New Roman" pitchFamily="18" charset="0"/>
              </a:rPr>
              <a:t>6. </a:t>
            </a:r>
            <a:r>
              <a:rPr lang="sr-Cyrl-CS" b="1" i="1">
                <a:cs typeface="Times New Roman" pitchFamily="18" charset="0"/>
              </a:rPr>
              <a:t>ПАТОЛОШКА</a:t>
            </a:r>
            <a:r>
              <a:rPr lang="en-US">
                <a:cs typeface="Times New Roman" pitchFamily="18" charset="0"/>
              </a:rPr>
              <a:t> (гојазност, </a:t>
            </a:r>
            <a:r>
              <a:rPr lang="sr-Cyrl-CS">
                <a:cs typeface="Times New Roman" pitchFamily="18" charset="0"/>
              </a:rPr>
              <a:t>малнутриције</a:t>
            </a:r>
            <a:r>
              <a:rPr lang="en-US">
                <a:cs typeface="Times New Roman" pitchFamily="18" charset="0"/>
              </a:rPr>
              <a:t>, авитаминозе, </a:t>
            </a:r>
            <a:r>
              <a:rPr lang="sr-Cyrl-CS">
                <a:cs typeface="Times New Roman" pitchFamily="18" charset="0"/>
              </a:rPr>
              <a:t>интоксикације, токсиинфекције...</a:t>
            </a:r>
            <a:r>
              <a:rPr lang="en-US">
                <a:cs typeface="Times New Roman" pitchFamily="18" charset="0"/>
              </a:rPr>
              <a:t>)</a:t>
            </a:r>
          </a:p>
          <a:p>
            <a:pPr marL="342900" indent="-342900">
              <a:spcBef>
                <a:spcPct val="20000"/>
              </a:spcBef>
              <a:buClr>
                <a:srgbClr val="A50021"/>
              </a:buClr>
              <a:buSzPct val="75000"/>
              <a:buFont typeface="Wingdings" pitchFamily="2" charset="2"/>
              <a:buChar char="n"/>
            </a:pPr>
            <a:endParaRPr lang="en-US" sz="3200">
              <a:solidFill>
                <a:srgbClr val="A50021"/>
              </a:solidFill>
              <a:cs typeface="Times New Roman" pitchFamily="18" charset="0"/>
            </a:endParaRPr>
          </a:p>
        </p:txBody>
      </p:sp>
    </p:spTree>
    <p:extLst>
      <p:ext uri="{BB962C8B-B14F-4D97-AF65-F5344CB8AC3E}">
        <p14:creationId xmlns:p14="http://schemas.microsoft.com/office/powerpoint/2010/main" xmlns="" val="10792183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4"/>
          <p:cNvSpPr txBox="1">
            <a:spLocks noChangeArrowheads="1"/>
          </p:cNvSpPr>
          <p:nvPr/>
        </p:nvSpPr>
        <p:spPr bwMode="auto">
          <a:xfrm>
            <a:off x="663575" y="712788"/>
            <a:ext cx="8229600" cy="579437"/>
          </a:xfrm>
          <a:prstGeom prst="rect">
            <a:avLst/>
          </a:prstGeom>
          <a:noFill/>
          <a:ln w="9525">
            <a:noFill/>
            <a:miter lim="800000"/>
            <a:headEnd/>
            <a:tailEnd/>
          </a:ln>
        </p:spPr>
        <p:txBody>
          <a:bodyPr>
            <a:spAutoFit/>
          </a:bodyPr>
          <a:lstStyle/>
          <a:p>
            <a:r>
              <a:rPr lang="sr-Cyrl-CS" sz="3200" b="1"/>
              <a:t>ГРАДИВНА</a:t>
            </a:r>
            <a:r>
              <a:rPr lang="sr-Latn-CS" sz="3200" b="1"/>
              <a:t> </a:t>
            </a:r>
            <a:r>
              <a:rPr lang="sr-Cyrl-CS" sz="3200" b="1"/>
              <a:t>УЛОГА</a:t>
            </a:r>
            <a:r>
              <a:rPr lang="sr-Latn-CS" sz="3200" b="1"/>
              <a:t> </a:t>
            </a:r>
            <a:r>
              <a:rPr lang="sr-Cyrl-CS" sz="3200" b="1"/>
              <a:t>ХРАНЕ</a:t>
            </a:r>
            <a:endParaRPr lang="en-US"/>
          </a:p>
        </p:txBody>
      </p:sp>
      <p:sp>
        <p:nvSpPr>
          <p:cNvPr id="40963" name="Rectangle 5"/>
          <p:cNvSpPr>
            <a:spLocks noChangeArrowheads="1"/>
          </p:cNvSpPr>
          <p:nvPr/>
        </p:nvSpPr>
        <p:spPr bwMode="auto">
          <a:xfrm>
            <a:off x="611188" y="1484313"/>
            <a:ext cx="7561262" cy="2032000"/>
          </a:xfrm>
          <a:prstGeom prst="rect">
            <a:avLst/>
          </a:prstGeom>
          <a:noFill/>
          <a:ln w="9525">
            <a:noFill/>
            <a:miter lim="800000"/>
            <a:headEnd/>
            <a:tailEnd/>
          </a:ln>
        </p:spPr>
        <p:txBody>
          <a:bodyPr>
            <a:spAutoFit/>
          </a:bodyPr>
          <a:lstStyle/>
          <a:p>
            <a:r>
              <a:rPr lang="sr-Cyrl-CS"/>
              <a:t>Храна</a:t>
            </a:r>
            <a:r>
              <a:rPr lang="sr-Latn-CS"/>
              <a:t> </a:t>
            </a:r>
            <a:r>
              <a:rPr lang="sr-Cyrl-CS"/>
              <a:t>мора</a:t>
            </a:r>
            <a:r>
              <a:rPr lang="sr-Latn-CS"/>
              <a:t> </a:t>
            </a:r>
            <a:r>
              <a:rPr lang="sr-Cyrl-CS"/>
              <a:t>да</a:t>
            </a:r>
            <a:r>
              <a:rPr lang="sr-Latn-CS"/>
              <a:t> </a:t>
            </a:r>
            <a:r>
              <a:rPr lang="sr-Cyrl-CS"/>
              <a:t>задовољи</a:t>
            </a:r>
            <a:r>
              <a:rPr lang="sr-Latn-CS"/>
              <a:t> </a:t>
            </a:r>
            <a:r>
              <a:rPr lang="sr-Cyrl-CS"/>
              <a:t>потребе</a:t>
            </a:r>
            <a:r>
              <a:rPr lang="sr-Latn-CS"/>
              <a:t> </a:t>
            </a:r>
            <a:r>
              <a:rPr lang="sr-Cyrl-CS"/>
              <a:t>организма</a:t>
            </a:r>
            <a:r>
              <a:rPr lang="sr-Latn-CS"/>
              <a:t> </a:t>
            </a:r>
            <a:r>
              <a:rPr lang="sr-Cyrl-CS"/>
              <a:t>за</a:t>
            </a:r>
            <a:r>
              <a:rPr lang="sr-Latn-CS"/>
              <a:t> </a:t>
            </a:r>
            <a:r>
              <a:rPr lang="sr-Cyrl-CS"/>
              <a:t>изградњом</a:t>
            </a:r>
            <a:r>
              <a:rPr lang="sr-Latn-CS"/>
              <a:t> </a:t>
            </a:r>
            <a:r>
              <a:rPr lang="sr-Cyrl-CS"/>
              <a:t>и</a:t>
            </a:r>
            <a:r>
              <a:rPr lang="sr-Latn-CS"/>
              <a:t> </a:t>
            </a:r>
            <a:r>
              <a:rPr lang="sr-Cyrl-CS"/>
              <a:t>регенерацијом</a:t>
            </a:r>
            <a:r>
              <a:rPr lang="sr-Latn-CS"/>
              <a:t> </a:t>
            </a:r>
            <a:r>
              <a:rPr lang="sr-Cyrl-CS"/>
              <a:t>делова</a:t>
            </a:r>
            <a:r>
              <a:rPr lang="sr-Latn-CS"/>
              <a:t> </a:t>
            </a:r>
            <a:r>
              <a:rPr lang="sr-Cyrl-CS"/>
              <a:t>ћелија</a:t>
            </a:r>
            <a:r>
              <a:rPr lang="sr-Latn-CS"/>
              <a:t>, </a:t>
            </a:r>
            <a:r>
              <a:rPr lang="sr-Cyrl-CS"/>
              <a:t>ћелија</a:t>
            </a:r>
            <a:r>
              <a:rPr lang="sr-Latn-CS"/>
              <a:t>, </a:t>
            </a:r>
            <a:r>
              <a:rPr lang="sr-Cyrl-CS"/>
              <a:t>ткива</a:t>
            </a:r>
            <a:r>
              <a:rPr lang="sr-Latn-CS"/>
              <a:t> </a:t>
            </a:r>
            <a:r>
              <a:rPr lang="sr-Cyrl-CS"/>
              <a:t>и</a:t>
            </a:r>
            <a:r>
              <a:rPr lang="sr-Latn-CS"/>
              <a:t> </a:t>
            </a:r>
            <a:r>
              <a:rPr lang="sr-Cyrl-CS"/>
              <a:t>органа</a:t>
            </a:r>
            <a:endParaRPr lang="sr-Latn-CS"/>
          </a:p>
          <a:p>
            <a:endParaRPr lang="sr-Latn-CS"/>
          </a:p>
          <a:p>
            <a:r>
              <a:rPr lang="sr-Cyrl-CS"/>
              <a:t>Градивна</a:t>
            </a:r>
            <a:r>
              <a:rPr lang="sr-Latn-CS"/>
              <a:t> </a:t>
            </a:r>
            <a:r>
              <a:rPr lang="sr-Cyrl-CS"/>
              <a:t>улога</a:t>
            </a:r>
            <a:r>
              <a:rPr lang="sr-Latn-CS"/>
              <a:t> </a:t>
            </a:r>
            <a:r>
              <a:rPr lang="sr-Cyrl-CS"/>
              <a:t>хране</a:t>
            </a:r>
            <a:r>
              <a:rPr lang="sr-Latn-CS"/>
              <a:t> </a:t>
            </a:r>
            <a:r>
              <a:rPr lang="sr-Cyrl-CS"/>
              <a:t>започиње</a:t>
            </a:r>
            <a:r>
              <a:rPr lang="sr-Latn-CS"/>
              <a:t> </a:t>
            </a:r>
            <a:r>
              <a:rPr lang="sr-Cyrl-CS"/>
              <a:t>са</a:t>
            </a:r>
            <a:r>
              <a:rPr lang="sr-Latn-CS"/>
              <a:t> </a:t>
            </a:r>
            <a:r>
              <a:rPr lang="sr-Cyrl-CS"/>
              <a:t>зачећем</a:t>
            </a:r>
            <a:r>
              <a:rPr lang="sr-Latn-CS"/>
              <a:t> </a:t>
            </a:r>
            <a:r>
              <a:rPr lang="sr-Cyrl-CS"/>
              <a:t>и</a:t>
            </a:r>
            <a:r>
              <a:rPr lang="sr-Latn-CS"/>
              <a:t> </a:t>
            </a:r>
            <a:r>
              <a:rPr lang="sr-Cyrl-CS"/>
              <a:t>траје</a:t>
            </a:r>
            <a:r>
              <a:rPr lang="sr-Latn-CS"/>
              <a:t> </a:t>
            </a:r>
            <a:r>
              <a:rPr lang="sr-Cyrl-CS"/>
              <a:t>кроз</a:t>
            </a:r>
            <a:r>
              <a:rPr lang="sr-Latn-CS"/>
              <a:t> </a:t>
            </a:r>
            <a:r>
              <a:rPr lang="sr-Cyrl-CS"/>
              <a:t>цео</a:t>
            </a:r>
            <a:r>
              <a:rPr lang="sr-Latn-CS"/>
              <a:t> </a:t>
            </a:r>
            <a:r>
              <a:rPr lang="sr-Cyrl-CS"/>
              <a:t>живот</a:t>
            </a:r>
            <a:endParaRPr lang="sr-Latn-CS"/>
          </a:p>
          <a:p>
            <a:endParaRPr lang="sr-Latn-CS"/>
          </a:p>
          <a:p>
            <a:endParaRPr lang="sr-Latn-CS"/>
          </a:p>
          <a:p>
            <a:endParaRPr lang="en-US"/>
          </a:p>
        </p:txBody>
      </p:sp>
      <p:pic>
        <p:nvPicPr>
          <p:cNvPr id="40964" name="Picture 6"/>
          <p:cNvPicPr>
            <a:picLocks noChangeAspect="1" noChangeArrowheads="1"/>
          </p:cNvPicPr>
          <p:nvPr/>
        </p:nvPicPr>
        <p:blipFill>
          <a:blip r:embed="rId2" cstate="print"/>
          <a:srcRect/>
          <a:stretch>
            <a:fillRect/>
          </a:stretch>
        </p:blipFill>
        <p:spPr bwMode="auto">
          <a:xfrm>
            <a:off x="2916238" y="3213100"/>
            <a:ext cx="5065712" cy="3465513"/>
          </a:xfrm>
          <a:prstGeom prst="rect">
            <a:avLst/>
          </a:prstGeom>
          <a:noFill/>
          <a:ln w="9525">
            <a:noFill/>
            <a:miter lim="800000"/>
            <a:headEnd/>
            <a:tailEnd/>
          </a:ln>
        </p:spPr>
      </p:pic>
    </p:spTree>
    <p:extLst>
      <p:ext uri="{BB962C8B-B14F-4D97-AF65-F5344CB8AC3E}">
        <p14:creationId xmlns:p14="http://schemas.microsoft.com/office/powerpoint/2010/main" xmlns="" val="38621542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636588" y="1265238"/>
            <a:ext cx="8229600" cy="579437"/>
          </a:xfrm>
          <a:prstGeom prst="rect">
            <a:avLst/>
          </a:prstGeom>
          <a:noFill/>
          <a:ln w="9525">
            <a:noFill/>
            <a:miter lim="800000"/>
            <a:headEnd/>
            <a:tailEnd/>
          </a:ln>
        </p:spPr>
        <p:txBody>
          <a:bodyPr>
            <a:spAutoFit/>
          </a:bodyPr>
          <a:lstStyle/>
          <a:p>
            <a:r>
              <a:rPr lang="sr-Cyrl-CS" sz="3200" b="1"/>
              <a:t>ЕНЕРГЕТСКА</a:t>
            </a:r>
            <a:r>
              <a:rPr lang="sr-Latn-CS" sz="3200" b="1"/>
              <a:t> </a:t>
            </a:r>
            <a:r>
              <a:rPr lang="sr-Cyrl-CS" sz="3200" b="1"/>
              <a:t>УЛОГА</a:t>
            </a:r>
            <a:r>
              <a:rPr lang="sr-Latn-CS" sz="3200" b="1"/>
              <a:t> </a:t>
            </a:r>
            <a:r>
              <a:rPr lang="sr-Cyrl-CS" sz="3200" b="1"/>
              <a:t>ХРАНЕ</a:t>
            </a:r>
            <a:endParaRPr lang="en-US"/>
          </a:p>
        </p:txBody>
      </p:sp>
      <p:sp>
        <p:nvSpPr>
          <p:cNvPr id="43011" name="Rectangle 3"/>
          <p:cNvSpPr>
            <a:spLocks noChangeArrowheads="1"/>
          </p:cNvSpPr>
          <p:nvPr/>
        </p:nvSpPr>
        <p:spPr bwMode="auto">
          <a:xfrm>
            <a:off x="636588" y="1857375"/>
            <a:ext cx="7561262" cy="5411788"/>
          </a:xfrm>
          <a:prstGeom prst="rect">
            <a:avLst/>
          </a:prstGeom>
          <a:noFill/>
          <a:ln w="9525">
            <a:noFill/>
            <a:miter lim="800000"/>
            <a:headEnd/>
            <a:tailEnd/>
          </a:ln>
        </p:spPr>
        <p:txBody>
          <a:bodyPr>
            <a:spAutoFit/>
          </a:bodyPr>
          <a:lstStyle/>
          <a:p>
            <a:r>
              <a:rPr lang="sr-Cyrl-CS"/>
              <a:t>Храна</a:t>
            </a:r>
            <a:r>
              <a:rPr lang="sr-Latn-CS"/>
              <a:t> </a:t>
            </a:r>
            <a:r>
              <a:rPr lang="en-US"/>
              <a:t>треба да обезбеди </a:t>
            </a:r>
            <a:r>
              <a:rPr lang="sr-Cyrl-CS"/>
              <a:t>организму</a:t>
            </a:r>
            <a:r>
              <a:rPr lang="sr-Latn-CS"/>
              <a:t> </a:t>
            </a:r>
            <a:r>
              <a:rPr lang="sr-Cyrl-CS"/>
              <a:t>енергију</a:t>
            </a:r>
            <a:r>
              <a:rPr lang="sr-Latn-CS"/>
              <a:t> </a:t>
            </a:r>
            <a:r>
              <a:rPr lang="sr-Cyrl-CS"/>
              <a:t>неопходну</a:t>
            </a:r>
            <a:r>
              <a:rPr lang="sr-Latn-CS"/>
              <a:t> </a:t>
            </a:r>
            <a:r>
              <a:rPr lang="sr-Cyrl-CS"/>
              <a:t>за</a:t>
            </a:r>
            <a:r>
              <a:rPr lang="sr-Latn-CS"/>
              <a:t> </a:t>
            </a:r>
            <a:r>
              <a:rPr lang="sr-Cyrl-CS"/>
              <a:t>вршење</a:t>
            </a:r>
            <a:r>
              <a:rPr lang="sr-Latn-CS"/>
              <a:t> </a:t>
            </a:r>
            <a:r>
              <a:rPr lang="sr-Cyrl-CS"/>
              <a:t>основних</a:t>
            </a:r>
            <a:r>
              <a:rPr lang="sr-Latn-CS"/>
              <a:t> </a:t>
            </a:r>
            <a:r>
              <a:rPr lang="sr-Cyrl-CS"/>
              <a:t>телесних</a:t>
            </a:r>
            <a:r>
              <a:rPr lang="sr-Latn-CS"/>
              <a:t> </a:t>
            </a:r>
            <a:r>
              <a:rPr lang="sr-Cyrl-CS"/>
              <a:t>функција</a:t>
            </a:r>
            <a:r>
              <a:rPr lang="sr-Latn-CS"/>
              <a:t> </a:t>
            </a:r>
            <a:r>
              <a:rPr lang="sr-Cyrl-CS"/>
              <a:t>и</a:t>
            </a:r>
            <a:r>
              <a:rPr lang="sr-Latn-CS"/>
              <a:t> </a:t>
            </a:r>
            <a:r>
              <a:rPr lang="sr-Cyrl-CS"/>
              <a:t>обављање</a:t>
            </a:r>
            <a:r>
              <a:rPr lang="sr-Latn-CS"/>
              <a:t> </a:t>
            </a:r>
            <a:r>
              <a:rPr lang="sr-Cyrl-CS"/>
              <a:t>свакодневних</a:t>
            </a:r>
            <a:r>
              <a:rPr lang="sr-Latn-CS"/>
              <a:t> </a:t>
            </a:r>
            <a:r>
              <a:rPr lang="sr-Cyrl-CS"/>
              <a:t>активности</a:t>
            </a:r>
            <a:endParaRPr lang="sr-Latn-CS"/>
          </a:p>
          <a:p>
            <a:pPr algn="ctr">
              <a:lnSpc>
                <a:spcPct val="120000"/>
              </a:lnSpc>
              <a:spcBef>
                <a:spcPct val="20000"/>
              </a:spcBef>
              <a:buClr>
                <a:srgbClr val="A50021"/>
              </a:buClr>
              <a:buSzPct val="75000"/>
              <a:buFont typeface="Wingdings" pitchFamily="2" charset="2"/>
              <a:buNone/>
            </a:pPr>
            <a:r>
              <a:rPr lang="sr-Cyrl-CS"/>
              <a:t>Енергија</a:t>
            </a:r>
            <a:r>
              <a:rPr lang="sr-Latn-CS"/>
              <a:t> </a:t>
            </a:r>
            <a:r>
              <a:rPr lang="sr-Cyrl-CS"/>
              <a:t>је</a:t>
            </a:r>
            <a:r>
              <a:rPr lang="sr-Latn-CS"/>
              <a:t> </a:t>
            </a:r>
            <a:r>
              <a:rPr lang="sr-Cyrl-CS"/>
              <a:t>неопходна</a:t>
            </a:r>
            <a:r>
              <a:rPr lang="sr-Latn-CS"/>
              <a:t> </a:t>
            </a:r>
            <a:r>
              <a:rPr lang="sr-Cyrl-CS"/>
              <a:t>за:</a:t>
            </a:r>
          </a:p>
          <a:p>
            <a:pPr algn="ctr">
              <a:lnSpc>
                <a:spcPct val="120000"/>
              </a:lnSpc>
              <a:spcBef>
                <a:spcPct val="20000"/>
              </a:spcBef>
              <a:buClr>
                <a:srgbClr val="A50021"/>
              </a:buClr>
              <a:buSzPct val="75000"/>
              <a:buFont typeface="Wingdings" pitchFamily="2" charset="2"/>
              <a:buNone/>
            </a:pPr>
            <a:r>
              <a:rPr lang="sr-Latn-CS"/>
              <a:t> </a:t>
            </a:r>
            <a:r>
              <a:rPr lang="sr-Cyrl-CS"/>
              <a:t>базални</a:t>
            </a:r>
            <a:r>
              <a:rPr lang="en-US"/>
              <a:t> </a:t>
            </a:r>
            <a:r>
              <a:rPr lang="sr-Cyrl-CS"/>
              <a:t>метаболизиам</a:t>
            </a:r>
            <a:r>
              <a:rPr lang="en-US"/>
              <a:t>, </a:t>
            </a:r>
          </a:p>
          <a:p>
            <a:pPr algn="ctr">
              <a:lnSpc>
                <a:spcPct val="120000"/>
              </a:lnSpc>
              <a:spcBef>
                <a:spcPct val="20000"/>
              </a:spcBef>
              <a:buClr>
                <a:srgbClr val="A50021"/>
              </a:buClr>
              <a:buSzPct val="75000"/>
              <a:buFont typeface="Wingdings" pitchFamily="2" charset="2"/>
              <a:buNone/>
            </a:pPr>
            <a:r>
              <a:rPr lang="sr-Cyrl-CS"/>
              <a:t>специфично</a:t>
            </a:r>
            <a:r>
              <a:rPr lang="sr-Latn-CS"/>
              <a:t> </a:t>
            </a:r>
            <a:r>
              <a:rPr lang="sr-Cyrl-CS"/>
              <a:t>динамичко</a:t>
            </a:r>
            <a:r>
              <a:rPr lang="sr-Latn-CS"/>
              <a:t> </a:t>
            </a:r>
            <a:r>
              <a:rPr lang="sr-Cyrl-CS"/>
              <a:t>деловање</a:t>
            </a:r>
            <a:r>
              <a:rPr lang="sr-Latn-CS"/>
              <a:t> </a:t>
            </a:r>
            <a:r>
              <a:rPr lang="sr-Cyrl-CS"/>
              <a:t>хране</a:t>
            </a:r>
            <a:r>
              <a:rPr lang="sr-Latn-CS"/>
              <a:t> (</a:t>
            </a:r>
            <a:r>
              <a:rPr lang="sr-Cyrl-CS"/>
              <a:t>СДДХ</a:t>
            </a:r>
            <a:r>
              <a:rPr lang="sr-Latn-CS"/>
              <a:t>)</a:t>
            </a:r>
            <a:r>
              <a:rPr lang="en-US"/>
              <a:t>, </a:t>
            </a:r>
          </a:p>
          <a:p>
            <a:pPr algn="ctr">
              <a:lnSpc>
                <a:spcPct val="120000"/>
              </a:lnSpc>
              <a:spcBef>
                <a:spcPct val="20000"/>
              </a:spcBef>
              <a:buClr>
                <a:srgbClr val="A50021"/>
              </a:buClr>
              <a:buSzPct val="75000"/>
              <a:buFont typeface="Wingdings" pitchFamily="2" charset="2"/>
              <a:buNone/>
            </a:pPr>
            <a:r>
              <a:rPr lang="sr-Cyrl-CS"/>
              <a:t>енергија</a:t>
            </a:r>
            <a:r>
              <a:rPr lang="en-US"/>
              <a:t> </a:t>
            </a:r>
            <a:r>
              <a:rPr lang="sr-Cyrl-CS"/>
              <a:t>за</a:t>
            </a:r>
            <a:r>
              <a:rPr lang="en-US"/>
              <a:t> све физичке активности-</a:t>
            </a:r>
            <a:r>
              <a:rPr lang="sr-Cyrl-CS"/>
              <a:t>рад</a:t>
            </a:r>
            <a:r>
              <a:rPr lang="en-US"/>
              <a:t>,</a:t>
            </a:r>
            <a:r>
              <a:rPr lang="sr-Latn-CS"/>
              <a:t> </a:t>
            </a:r>
            <a:endParaRPr lang="en-US"/>
          </a:p>
          <a:p>
            <a:pPr algn="ctr">
              <a:lnSpc>
                <a:spcPct val="120000"/>
              </a:lnSpc>
              <a:spcBef>
                <a:spcPct val="20000"/>
              </a:spcBef>
              <a:buClr>
                <a:srgbClr val="A50021"/>
              </a:buClr>
              <a:buSzPct val="75000"/>
              <a:buFont typeface="Wingdings" pitchFamily="2" charset="2"/>
              <a:buNone/>
            </a:pPr>
            <a:r>
              <a:rPr lang="sr-Cyrl-CS"/>
              <a:t>терморегулацију</a:t>
            </a:r>
            <a:r>
              <a:rPr lang="sr-Latn-CS"/>
              <a:t>, </a:t>
            </a:r>
            <a:endParaRPr lang="en-US"/>
          </a:p>
          <a:p>
            <a:pPr algn="ctr">
              <a:lnSpc>
                <a:spcPct val="120000"/>
              </a:lnSpc>
              <a:spcBef>
                <a:spcPct val="20000"/>
              </a:spcBef>
              <a:buClr>
                <a:srgbClr val="A50021"/>
              </a:buClr>
              <a:buSzPct val="75000"/>
              <a:buFont typeface="Wingdings" pitchFamily="2" charset="2"/>
              <a:buNone/>
            </a:pPr>
            <a:r>
              <a:rPr lang="sr-Cyrl-CS"/>
              <a:t>раст</a:t>
            </a:r>
            <a:r>
              <a:rPr lang="sr-Latn-CS"/>
              <a:t>, </a:t>
            </a:r>
            <a:r>
              <a:rPr lang="sr-Cyrl-CS"/>
              <a:t>регенерацију</a:t>
            </a:r>
            <a:r>
              <a:rPr lang="sr-Latn-CS"/>
              <a:t>, </a:t>
            </a:r>
            <a:endParaRPr lang="en-US"/>
          </a:p>
          <a:p>
            <a:pPr algn="ctr">
              <a:lnSpc>
                <a:spcPct val="120000"/>
              </a:lnSpc>
              <a:spcBef>
                <a:spcPct val="20000"/>
              </a:spcBef>
              <a:buClr>
                <a:srgbClr val="A50021"/>
              </a:buClr>
              <a:buSzPct val="75000"/>
              <a:buFont typeface="Wingdings" pitchFamily="2" charset="2"/>
              <a:buNone/>
            </a:pPr>
            <a:r>
              <a:rPr lang="sr-Cyrl-CS"/>
              <a:t>трудноћу</a:t>
            </a:r>
            <a:r>
              <a:rPr lang="sr-Latn-CS"/>
              <a:t>, </a:t>
            </a:r>
            <a:endParaRPr lang="en-US"/>
          </a:p>
          <a:p>
            <a:pPr algn="ctr">
              <a:lnSpc>
                <a:spcPct val="120000"/>
              </a:lnSpc>
              <a:spcBef>
                <a:spcPct val="20000"/>
              </a:spcBef>
              <a:buClr>
                <a:srgbClr val="A50021"/>
              </a:buClr>
              <a:buSzPct val="75000"/>
              <a:buFont typeface="Wingdings" pitchFamily="2" charset="2"/>
              <a:buNone/>
            </a:pPr>
            <a:r>
              <a:rPr lang="sr-Cyrl-CS"/>
              <a:t>лактацију</a:t>
            </a:r>
            <a:endParaRPr lang="en-US"/>
          </a:p>
          <a:p>
            <a:endParaRPr lang="sr-Latn-CS"/>
          </a:p>
          <a:p>
            <a:r>
              <a:rPr lang="sr-Cyrl-CS"/>
              <a:t>Масти</a:t>
            </a:r>
            <a:r>
              <a:rPr lang="sr-Latn-CS"/>
              <a:t> </a:t>
            </a:r>
          </a:p>
          <a:p>
            <a:r>
              <a:rPr lang="sr-Cyrl-CS"/>
              <a:t>Угљени</a:t>
            </a:r>
            <a:r>
              <a:rPr lang="sr-Latn-CS"/>
              <a:t> </a:t>
            </a:r>
            <a:r>
              <a:rPr lang="sr-Cyrl-CS"/>
              <a:t>хидрати</a:t>
            </a:r>
            <a:endParaRPr lang="sr-Latn-CS"/>
          </a:p>
          <a:p>
            <a:r>
              <a:rPr lang="sr-Cyrl-CS"/>
              <a:t>Протеини</a:t>
            </a:r>
            <a:r>
              <a:rPr lang="sr-Latn-CS"/>
              <a:t> (</a:t>
            </a:r>
            <a:r>
              <a:rPr lang="en-US"/>
              <a:t>у екстремним случајевима</a:t>
            </a:r>
            <a:r>
              <a:rPr lang="sr-Latn-CS"/>
              <a:t>)</a:t>
            </a:r>
          </a:p>
          <a:p>
            <a:endParaRPr lang="sr-Latn-CS"/>
          </a:p>
          <a:p>
            <a:endParaRPr lang="en-US"/>
          </a:p>
        </p:txBody>
      </p:sp>
    </p:spTree>
    <p:extLst>
      <p:ext uri="{BB962C8B-B14F-4D97-AF65-F5344CB8AC3E}">
        <p14:creationId xmlns:p14="http://schemas.microsoft.com/office/powerpoint/2010/main" xmlns="" val="23295358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663575" y="712788"/>
            <a:ext cx="8229600" cy="584200"/>
          </a:xfrm>
          <a:prstGeom prst="rect">
            <a:avLst/>
          </a:prstGeom>
          <a:noFill/>
          <a:ln w="9525">
            <a:noFill/>
            <a:miter lim="800000"/>
            <a:headEnd/>
            <a:tailEnd/>
          </a:ln>
        </p:spPr>
        <p:txBody>
          <a:bodyPr>
            <a:spAutoFit/>
          </a:bodyPr>
          <a:lstStyle/>
          <a:p>
            <a:r>
              <a:rPr lang="sr-Cyrl-CS" sz="3200" b="1"/>
              <a:t>ЕНЗИМСКО</a:t>
            </a:r>
            <a:r>
              <a:rPr lang="sr-Latn-CS" sz="3200" b="1"/>
              <a:t> </a:t>
            </a:r>
            <a:r>
              <a:rPr lang="sr-Cyrl-CS" sz="3200" b="1"/>
              <a:t>БИОХЕМИЈСКА</a:t>
            </a:r>
            <a:r>
              <a:rPr lang="sr-Latn-CS" sz="3200" b="1"/>
              <a:t> </a:t>
            </a:r>
            <a:r>
              <a:rPr lang="sr-Cyrl-CS" sz="3200" b="1"/>
              <a:t>УЛОГА</a:t>
            </a:r>
            <a:r>
              <a:rPr lang="sr-Latn-CS" sz="3200" b="1"/>
              <a:t> </a:t>
            </a:r>
            <a:r>
              <a:rPr lang="sr-Cyrl-CS" sz="3200" b="1"/>
              <a:t>ХРАНЕ</a:t>
            </a:r>
            <a:endParaRPr lang="en-US"/>
          </a:p>
        </p:txBody>
      </p:sp>
      <p:sp>
        <p:nvSpPr>
          <p:cNvPr id="44035" name="Rectangle 3"/>
          <p:cNvSpPr>
            <a:spLocks noChangeArrowheads="1"/>
          </p:cNvSpPr>
          <p:nvPr/>
        </p:nvSpPr>
        <p:spPr bwMode="auto">
          <a:xfrm>
            <a:off x="428625" y="1714500"/>
            <a:ext cx="8064500" cy="4586288"/>
          </a:xfrm>
          <a:prstGeom prst="rect">
            <a:avLst/>
          </a:prstGeom>
          <a:noFill/>
          <a:ln w="9525">
            <a:noFill/>
            <a:miter lim="800000"/>
            <a:headEnd/>
            <a:tailEnd/>
          </a:ln>
        </p:spPr>
        <p:txBody>
          <a:bodyPr>
            <a:spAutoFit/>
          </a:bodyPr>
          <a:lstStyle/>
          <a:p>
            <a:r>
              <a:rPr lang="sr-Cyrl-CS" dirty="0"/>
              <a:t>Храна</a:t>
            </a:r>
            <a:r>
              <a:rPr lang="sr-Latn-CS" dirty="0"/>
              <a:t> </a:t>
            </a:r>
            <a:r>
              <a:rPr lang="sr-Cyrl-CS" dirty="0"/>
              <a:t>обезбеђује</a:t>
            </a:r>
            <a:r>
              <a:rPr lang="sr-Latn-CS" dirty="0"/>
              <a:t> </a:t>
            </a:r>
            <a:r>
              <a:rPr lang="sr-Cyrl-CS" dirty="0"/>
              <a:t>организму</a:t>
            </a:r>
            <a:r>
              <a:rPr lang="sr-Latn-CS" dirty="0"/>
              <a:t> </a:t>
            </a:r>
            <a:r>
              <a:rPr lang="sr-Cyrl-CS" dirty="0"/>
              <a:t>састојке</a:t>
            </a:r>
            <a:r>
              <a:rPr lang="sr-Latn-CS" dirty="0"/>
              <a:t> </a:t>
            </a:r>
            <a:r>
              <a:rPr lang="sr-Cyrl-CS" dirty="0"/>
              <a:t>неопходне</a:t>
            </a:r>
            <a:r>
              <a:rPr lang="sr-Latn-CS" dirty="0"/>
              <a:t> </a:t>
            </a:r>
            <a:r>
              <a:rPr lang="sr-Cyrl-CS" dirty="0"/>
              <a:t>за</a:t>
            </a:r>
            <a:r>
              <a:rPr lang="sr-Latn-CS" dirty="0"/>
              <a:t> </a:t>
            </a:r>
            <a:r>
              <a:rPr lang="sr-Cyrl-CS" dirty="0"/>
              <a:t>синтезу</a:t>
            </a:r>
            <a:r>
              <a:rPr lang="sr-Latn-CS" dirty="0"/>
              <a:t> </a:t>
            </a:r>
            <a:r>
              <a:rPr lang="sr-Cyrl-CS" dirty="0"/>
              <a:t>и</a:t>
            </a:r>
            <a:r>
              <a:rPr lang="sr-Latn-CS" dirty="0"/>
              <a:t> </a:t>
            </a:r>
            <a:r>
              <a:rPr lang="sr-Cyrl-CS" dirty="0"/>
              <a:t>функционисање</a:t>
            </a:r>
            <a:r>
              <a:rPr lang="sr-Latn-CS" dirty="0"/>
              <a:t> </a:t>
            </a:r>
            <a:r>
              <a:rPr lang="sr-Cyrl-CS" dirty="0"/>
              <a:t>ензима</a:t>
            </a:r>
            <a:r>
              <a:rPr lang="sr-Latn-CS" dirty="0"/>
              <a:t> </a:t>
            </a:r>
            <a:r>
              <a:rPr lang="sr-Cyrl-CS" dirty="0"/>
              <a:t>који</a:t>
            </a:r>
            <a:r>
              <a:rPr lang="sr-Latn-CS" dirty="0"/>
              <a:t> </a:t>
            </a:r>
            <a:r>
              <a:rPr lang="sr-Cyrl-CS" dirty="0"/>
              <a:t>учествују</a:t>
            </a:r>
            <a:r>
              <a:rPr lang="sr-Latn-CS" dirty="0"/>
              <a:t> </a:t>
            </a:r>
            <a:r>
              <a:rPr lang="sr-Cyrl-CS" dirty="0"/>
              <a:t>у</a:t>
            </a:r>
            <a:r>
              <a:rPr lang="sr-Latn-CS" dirty="0"/>
              <a:t> </a:t>
            </a:r>
            <a:r>
              <a:rPr lang="sr-Cyrl-CS" dirty="0"/>
              <a:t>извођењу</a:t>
            </a:r>
            <a:r>
              <a:rPr lang="sr-Latn-CS" dirty="0"/>
              <a:t> </a:t>
            </a:r>
            <a:r>
              <a:rPr lang="sr-Cyrl-CS" dirty="0"/>
              <a:t>бројних</a:t>
            </a:r>
            <a:r>
              <a:rPr lang="sr-Latn-CS" dirty="0"/>
              <a:t> </a:t>
            </a:r>
            <a:r>
              <a:rPr lang="sr-Cyrl-CS" dirty="0"/>
              <a:t>биохемијских</a:t>
            </a:r>
            <a:r>
              <a:rPr lang="sr-Latn-CS" dirty="0"/>
              <a:t> </a:t>
            </a:r>
            <a:r>
              <a:rPr lang="sr-Cyrl-CS" dirty="0"/>
              <a:t>реакција</a:t>
            </a:r>
            <a:r>
              <a:rPr lang="sr-Latn-CS" dirty="0"/>
              <a:t> </a:t>
            </a:r>
            <a:r>
              <a:rPr lang="sr-Cyrl-CS" dirty="0"/>
              <a:t>и</a:t>
            </a:r>
            <a:r>
              <a:rPr lang="sr-Latn-CS" dirty="0"/>
              <a:t> </a:t>
            </a:r>
            <a:r>
              <a:rPr lang="sr-Cyrl-CS" dirty="0"/>
              <a:t>метаболичким</a:t>
            </a:r>
            <a:r>
              <a:rPr lang="sr-Latn-CS" dirty="0"/>
              <a:t> </a:t>
            </a:r>
            <a:r>
              <a:rPr lang="sr-Cyrl-CS" dirty="0"/>
              <a:t>реакцијама</a:t>
            </a:r>
            <a:endParaRPr lang="sr-Latn-CS" dirty="0"/>
          </a:p>
          <a:p>
            <a:endParaRPr lang="sr-Latn-CS" u="sng" dirty="0"/>
          </a:p>
          <a:p>
            <a:r>
              <a:rPr lang="sr-Cyrl-CS" sz="2000" u="sng" dirty="0"/>
              <a:t>Протеини</a:t>
            </a:r>
            <a:r>
              <a:rPr lang="sr-Latn-CS" sz="2000" dirty="0"/>
              <a:t> </a:t>
            </a:r>
          </a:p>
          <a:p>
            <a:r>
              <a:rPr lang="sr-Cyrl-CS" sz="2000" dirty="0"/>
              <a:t>ензими</a:t>
            </a:r>
            <a:endParaRPr lang="sr-Latn-CS" sz="2000" dirty="0"/>
          </a:p>
          <a:p>
            <a:endParaRPr lang="sr-Latn-CS" sz="2000" dirty="0"/>
          </a:p>
          <a:p>
            <a:r>
              <a:rPr lang="sr-Cyrl-CS" sz="2000" u="sng" dirty="0"/>
              <a:t>Минерали</a:t>
            </a:r>
            <a:endParaRPr lang="sr-Latn-CS" sz="2000" u="sng" dirty="0"/>
          </a:p>
          <a:p>
            <a:r>
              <a:rPr lang="sr-Latn-CS" sz="2000" dirty="0"/>
              <a:t>Cu,Zn – </a:t>
            </a:r>
            <a:r>
              <a:rPr lang="sr-Cyrl-RS" sz="2000" dirty="0" smtClean="0"/>
              <a:t>делови</a:t>
            </a:r>
            <a:r>
              <a:rPr lang="sr-Latn-CS" sz="2000" dirty="0" smtClean="0"/>
              <a:t> </a:t>
            </a:r>
            <a:r>
              <a:rPr lang="sr-Cyrl-RS" sz="2000" dirty="0" smtClean="0"/>
              <a:t>ензима</a:t>
            </a:r>
            <a:r>
              <a:rPr lang="sr-Latn-CS" sz="2000" dirty="0" smtClean="0"/>
              <a:t> </a:t>
            </a:r>
            <a:r>
              <a:rPr lang="sr-Cyrl-RS" sz="2000" dirty="0" smtClean="0"/>
              <a:t>супероксид</a:t>
            </a:r>
            <a:r>
              <a:rPr lang="sr-Latn-CS" sz="2000" dirty="0" smtClean="0"/>
              <a:t>-</a:t>
            </a:r>
            <a:r>
              <a:rPr lang="sr-Cyrl-RS" sz="2000" dirty="0" smtClean="0"/>
              <a:t>дисмутаза</a:t>
            </a:r>
            <a:r>
              <a:rPr lang="sr-Latn-CS" sz="2000" dirty="0" smtClean="0"/>
              <a:t> </a:t>
            </a:r>
            <a:r>
              <a:rPr lang="sr-Latn-CS" sz="2000" dirty="0"/>
              <a:t>(SOD); Se-deo enzima glutation-peroksidaza (GSH)</a:t>
            </a:r>
          </a:p>
          <a:p>
            <a:r>
              <a:rPr lang="sr-Latn-CS" sz="2000" dirty="0" smtClean="0"/>
              <a:t>Mg,Ca-</a:t>
            </a:r>
            <a:r>
              <a:rPr lang="sr-Cyrl-RS" sz="2000" dirty="0" smtClean="0"/>
              <a:t>модулатори</a:t>
            </a:r>
            <a:r>
              <a:rPr lang="sr-Latn-CS" sz="2000" dirty="0" smtClean="0"/>
              <a:t> </a:t>
            </a:r>
            <a:r>
              <a:rPr lang="sr-Cyrl-RS" sz="2000" dirty="0" smtClean="0"/>
              <a:t>активности</a:t>
            </a:r>
            <a:r>
              <a:rPr lang="sr-Latn-CS" sz="2000" dirty="0" smtClean="0"/>
              <a:t> </a:t>
            </a:r>
            <a:r>
              <a:rPr lang="sr-Cyrl-RS" sz="2000" dirty="0" smtClean="0"/>
              <a:t>ензима</a:t>
            </a:r>
            <a:endParaRPr lang="sr-Latn-CS" sz="2000" dirty="0"/>
          </a:p>
          <a:p>
            <a:endParaRPr lang="sr-Latn-CS" sz="2000" dirty="0"/>
          </a:p>
          <a:p>
            <a:r>
              <a:rPr lang="sr-Cyrl-CS" sz="2000" u="sng" dirty="0"/>
              <a:t>Витамини</a:t>
            </a:r>
            <a:endParaRPr lang="sr-Latn-CS" sz="2000" u="sng" dirty="0"/>
          </a:p>
          <a:p>
            <a:r>
              <a:rPr lang="sr-Latn-CS" sz="2000" dirty="0"/>
              <a:t>vitamini B1, B2, PP, </a:t>
            </a:r>
            <a:r>
              <a:rPr lang="sr-Cyrl-RS" sz="2000" dirty="0" smtClean="0"/>
              <a:t>пантотенска</a:t>
            </a:r>
            <a:r>
              <a:rPr lang="sr-Latn-CS" sz="2000" dirty="0" smtClean="0"/>
              <a:t> </a:t>
            </a:r>
            <a:r>
              <a:rPr lang="sr-Cyrl-RS" sz="2000" dirty="0" smtClean="0"/>
              <a:t>киселина</a:t>
            </a:r>
            <a:r>
              <a:rPr lang="sr-Latn-CS" sz="2000" dirty="0" smtClean="0"/>
              <a:t> </a:t>
            </a:r>
            <a:r>
              <a:rPr lang="sr-Cyrl-RS" sz="2000" dirty="0" smtClean="0"/>
              <a:t>су</a:t>
            </a:r>
            <a:r>
              <a:rPr lang="sr-Latn-CS" sz="2000" dirty="0" smtClean="0"/>
              <a:t> </a:t>
            </a:r>
            <a:r>
              <a:rPr lang="sr-Cyrl-RS" sz="2000" dirty="0" smtClean="0"/>
              <a:t>структурни</a:t>
            </a:r>
            <a:r>
              <a:rPr lang="sr-Latn-CS" sz="2000" dirty="0" smtClean="0"/>
              <a:t> </a:t>
            </a:r>
            <a:r>
              <a:rPr lang="sr-Cyrl-RS" sz="2000" dirty="0" smtClean="0"/>
              <a:t>делови</a:t>
            </a:r>
            <a:r>
              <a:rPr lang="sr-Latn-CS" sz="2000" dirty="0" smtClean="0"/>
              <a:t> </a:t>
            </a:r>
            <a:r>
              <a:rPr lang="sr-Cyrl-RS" sz="2000" dirty="0" smtClean="0"/>
              <a:t>коензима</a:t>
            </a:r>
            <a:r>
              <a:rPr lang="sr-Latn-CS" sz="2000" dirty="0" smtClean="0"/>
              <a:t>  </a:t>
            </a:r>
            <a:r>
              <a:rPr lang="sr-Cyrl-RS" sz="2000" dirty="0" smtClean="0"/>
              <a:t>тиамин</a:t>
            </a:r>
            <a:r>
              <a:rPr lang="sr-Latn-CS" sz="2000" dirty="0" smtClean="0"/>
              <a:t>-</a:t>
            </a:r>
            <a:r>
              <a:rPr lang="sr-Cyrl-RS" sz="2000" dirty="0" smtClean="0"/>
              <a:t>пирофосфата</a:t>
            </a:r>
            <a:r>
              <a:rPr lang="sr-Latn-CS" sz="2000" dirty="0" smtClean="0"/>
              <a:t>, </a:t>
            </a:r>
            <a:r>
              <a:rPr lang="sr-Latn-CS" sz="2000" dirty="0"/>
              <a:t>FAD, NAD, </a:t>
            </a:r>
            <a:r>
              <a:rPr lang="sr-Cyrl-RS" sz="2000" dirty="0" smtClean="0"/>
              <a:t>коензима</a:t>
            </a:r>
            <a:r>
              <a:rPr lang="sr-Latn-CS" sz="2000" dirty="0" smtClean="0"/>
              <a:t> </a:t>
            </a:r>
            <a:r>
              <a:rPr lang="sr-Latn-CS" sz="2000" dirty="0"/>
              <a:t>A</a:t>
            </a:r>
          </a:p>
        </p:txBody>
      </p:sp>
    </p:spTree>
    <p:extLst>
      <p:ext uri="{BB962C8B-B14F-4D97-AF65-F5344CB8AC3E}">
        <p14:creationId xmlns:p14="http://schemas.microsoft.com/office/powerpoint/2010/main" xmlns="" val="10914116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457200" y="1368425"/>
            <a:ext cx="8229600" cy="584200"/>
          </a:xfrm>
          <a:prstGeom prst="rect">
            <a:avLst/>
          </a:prstGeom>
          <a:noFill/>
          <a:ln w="9525">
            <a:noFill/>
            <a:miter lim="800000"/>
            <a:headEnd/>
            <a:tailEnd/>
          </a:ln>
        </p:spPr>
        <p:txBody>
          <a:bodyPr>
            <a:spAutoFit/>
          </a:bodyPr>
          <a:lstStyle/>
          <a:p>
            <a:pPr algn="ctr"/>
            <a:r>
              <a:rPr lang="en-US" sz="3200" b="1"/>
              <a:t>ЗАШТИТНА УЛОГА ХРАНЕ</a:t>
            </a:r>
            <a:endParaRPr lang="en-US"/>
          </a:p>
        </p:txBody>
      </p:sp>
      <p:sp>
        <p:nvSpPr>
          <p:cNvPr id="45059" name="Rectangle 3"/>
          <p:cNvSpPr>
            <a:spLocks noChangeArrowheads="1"/>
          </p:cNvSpPr>
          <p:nvPr/>
        </p:nvSpPr>
        <p:spPr bwMode="auto">
          <a:xfrm>
            <a:off x="539750" y="1952625"/>
            <a:ext cx="8064500" cy="3662363"/>
          </a:xfrm>
          <a:prstGeom prst="rect">
            <a:avLst/>
          </a:prstGeom>
          <a:noFill/>
          <a:ln w="9525">
            <a:noFill/>
            <a:miter lim="800000"/>
            <a:headEnd/>
            <a:tailEnd/>
          </a:ln>
        </p:spPr>
        <p:txBody>
          <a:bodyPr>
            <a:spAutoFit/>
          </a:bodyPr>
          <a:lstStyle/>
          <a:p>
            <a:r>
              <a:rPr lang="sr-Cyrl-CS"/>
              <a:t>Храна</a:t>
            </a:r>
            <a:r>
              <a:rPr lang="sr-Latn-CS"/>
              <a:t> </a:t>
            </a:r>
            <a:r>
              <a:rPr lang="sr-Cyrl-CS"/>
              <a:t>обезбеђује</a:t>
            </a:r>
            <a:r>
              <a:rPr lang="sr-Latn-CS"/>
              <a:t> </a:t>
            </a:r>
            <a:r>
              <a:rPr lang="sr-Cyrl-CS"/>
              <a:t>организму</a:t>
            </a:r>
            <a:r>
              <a:rPr lang="sr-Latn-CS"/>
              <a:t> </a:t>
            </a:r>
            <a:r>
              <a:rPr lang="sr-Cyrl-CS"/>
              <a:t>састојке</a:t>
            </a:r>
            <a:r>
              <a:rPr lang="sr-Latn-CS"/>
              <a:t> </a:t>
            </a:r>
            <a:r>
              <a:rPr lang="en-US"/>
              <a:t> који су </a:t>
            </a:r>
            <a:r>
              <a:rPr lang="sr-Cyrl-CS"/>
              <a:t>неопходни</a:t>
            </a:r>
            <a:r>
              <a:rPr lang="sr-Latn-CS"/>
              <a:t> </a:t>
            </a:r>
            <a:r>
              <a:rPr lang="sr-Cyrl-CS"/>
              <a:t>за</a:t>
            </a:r>
            <a:r>
              <a:rPr lang="sr-Latn-CS"/>
              <a:t> </a:t>
            </a:r>
            <a:r>
              <a:rPr lang="sr-Cyrl-CS"/>
              <a:t>нормално</a:t>
            </a:r>
            <a:r>
              <a:rPr lang="sr-Latn-CS"/>
              <a:t> </a:t>
            </a:r>
            <a:r>
              <a:rPr lang="sr-Cyrl-CS"/>
              <a:t>функционисање</a:t>
            </a:r>
            <a:r>
              <a:rPr lang="sr-Latn-CS"/>
              <a:t> </a:t>
            </a:r>
            <a:r>
              <a:rPr lang="sr-Cyrl-CS"/>
              <a:t>имуног</a:t>
            </a:r>
            <a:r>
              <a:rPr lang="sr-Latn-CS"/>
              <a:t> </a:t>
            </a:r>
            <a:r>
              <a:rPr lang="sr-Cyrl-CS"/>
              <a:t>система.</a:t>
            </a:r>
          </a:p>
          <a:p>
            <a:r>
              <a:rPr lang="sr-Cyrl-CS"/>
              <a:t>Заштитне материје су:</a:t>
            </a:r>
            <a:endParaRPr lang="sr-Latn-CS"/>
          </a:p>
          <a:p>
            <a:endParaRPr lang="sr-Latn-CS" u="sng"/>
          </a:p>
          <a:p>
            <a:r>
              <a:rPr lang="sr-Cyrl-CS" sz="2000" u="sng"/>
              <a:t>1. Протеини</a:t>
            </a:r>
            <a:r>
              <a:rPr lang="sr-Latn-CS" sz="2000"/>
              <a:t> </a:t>
            </a:r>
          </a:p>
          <a:p>
            <a:r>
              <a:rPr lang="sr-Cyrl-CS" sz="2000"/>
              <a:t>антитела</a:t>
            </a:r>
            <a:endParaRPr lang="sr-Latn-CS" sz="2000"/>
          </a:p>
          <a:p>
            <a:endParaRPr lang="sr-Latn-CS" sz="2000"/>
          </a:p>
          <a:p>
            <a:r>
              <a:rPr lang="sr-Cyrl-CS" sz="2000" u="sng"/>
              <a:t>2. Минерали</a:t>
            </a:r>
            <a:endParaRPr lang="sr-Latn-CS" sz="2000" u="sng"/>
          </a:p>
          <a:p>
            <a:r>
              <a:rPr lang="sr-Latn-CS" sz="2000"/>
              <a:t>Zn</a:t>
            </a:r>
          </a:p>
          <a:p>
            <a:endParaRPr lang="sr-Latn-CS" sz="2000"/>
          </a:p>
          <a:p>
            <a:r>
              <a:rPr lang="sr-Cyrl-CS" sz="2000" u="sng"/>
              <a:t>3. Витамини</a:t>
            </a:r>
            <a:endParaRPr lang="sr-Latn-CS" sz="2000" u="sng"/>
          </a:p>
          <a:p>
            <a:r>
              <a:rPr lang="en-US" sz="2000"/>
              <a:t>Витамини </a:t>
            </a:r>
            <a:r>
              <a:rPr lang="sr-Latn-CS" sz="2000"/>
              <a:t>C, A, E </a:t>
            </a:r>
            <a:r>
              <a:rPr lang="sr-Cyrl-CS" sz="2000"/>
              <a:t>модулирају</a:t>
            </a:r>
            <a:r>
              <a:rPr lang="sr-Latn-CS" sz="2000"/>
              <a:t> </a:t>
            </a:r>
            <a:r>
              <a:rPr lang="sr-Cyrl-CS" sz="2000"/>
              <a:t>имуни</a:t>
            </a:r>
            <a:r>
              <a:rPr lang="sr-Latn-CS" sz="2000"/>
              <a:t> </a:t>
            </a:r>
            <a:r>
              <a:rPr lang="sr-Cyrl-CS" sz="2000"/>
              <a:t>одговор</a:t>
            </a:r>
            <a:endParaRPr lang="sr-Latn-CS" sz="2000"/>
          </a:p>
        </p:txBody>
      </p:sp>
    </p:spTree>
    <p:extLst>
      <p:ext uri="{BB962C8B-B14F-4D97-AF65-F5344CB8AC3E}">
        <p14:creationId xmlns:p14="http://schemas.microsoft.com/office/powerpoint/2010/main" xmlns="" val="29170529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685800" y="1692275"/>
            <a:ext cx="7772400" cy="1736725"/>
          </a:xfrm>
        </p:spPr>
        <p:txBody>
          <a:bodyPr anchor="b" anchorCtr="1">
            <a:normAutofit fontScale="90000"/>
          </a:bodyPr>
          <a:lstStyle/>
          <a:p>
            <a:pPr eaLnBrk="1" hangingPunct="1">
              <a:defRPr/>
            </a:pPr>
            <a:r>
              <a:rPr lang="sr-Cyrl-CS" sz="5000" smtClean="0">
                <a:effectLst>
                  <a:outerShdw blurRad="38100" dist="38100" dir="2700000" algn="tl">
                    <a:srgbClr val="C0C0C0"/>
                  </a:outerShdw>
                </a:effectLst>
              </a:rPr>
              <a:t>ИСХРАНА И ЗДРАВЉЕ</a:t>
            </a:r>
            <a:r>
              <a:rPr lang="sr-Cyrl-CS" smtClean="0">
                <a:effectLst>
                  <a:outerShdw blurRad="38100" dist="38100" dir="2700000" algn="tl">
                    <a:srgbClr val="C0C0C0"/>
                  </a:outerShdw>
                </a:effectLst>
              </a:rPr>
              <a:t/>
            </a:r>
            <a:br>
              <a:rPr lang="sr-Cyrl-CS" smtClean="0">
                <a:effectLst>
                  <a:outerShdw blurRad="38100" dist="38100" dir="2700000" algn="tl">
                    <a:srgbClr val="C0C0C0"/>
                  </a:outerShdw>
                </a:effectLst>
              </a:rPr>
            </a:br>
            <a:r>
              <a:rPr lang="sr-Cyrl-CS" smtClean="0">
                <a:effectLst>
                  <a:outerShdw blurRad="38100" dist="38100" dir="2700000" algn="tl">
                    <a:srgbClr val="C0C0C0"/>
                  </a:outerShdw>
                </a:effectLst>
              </a:rPr>
              <a:t>ОСНОВНИ ПРИНЦИПИ ПРАВИЛНЕ ИСХРАНЕ</a:t>
            </a:r>
            <a:endParaRPr lang="en-US" smtClean="0">
              <a:effectLst>
                <a:outerShdw blurRad="38100" dist="38100" dir="2700000" algn="tl">
                  <a:srgbClr val="C0C0C0"/>
                </a:outerShdw>
              </a:effectLst>
            </a:endParaRPr>
          </a:p>
        </p:txBody>
      </p:sp>
      <p:sp>
        <p:nvSpPr>
          <p:cNvPr id="2051" name="Rectangle 3"/>
          <p:cNvSpPr>
            <a:spLocks noGrp="1" noChangeArrowheads="1"/>
          </p:cNvSpPr>
          <p:nvPr>
            <p:ph type="subTitle" idx="4294967295"/>
          </p:nvPr>
        </p:nvSpPr>
        <p:spPr>
          <a:xfrm>
            <a:off x="1371600" y="3500438"/>
            <a:ext cx="6400800" cy="2825750"/>
          </a:xfrm>
        </p:spPr>
        <p:txBody>
          <a:bodyPr/>
          <a:lstStyle/>
          <a:p>
            <a:pPr marL="0" indent="0" algn="ctr" eaLnBrk="1" hangingPunct="1">
              <a:buFontTx/>
              <a:buNone/>
              <a:defRPr/>
            </a:pPr>
            <a:r>
              <a:rPr lang="sr-Cyrl-CS" dirty="0" smtClean="0">
                <a:effectLst>
                  <a:outerShdw blurRad="38100" dist="38100" dir="2700000" algn="tl">
                    <a:srgbClr val="C0C0C0"/>
                  </a:outerShdw>
                </a:effectLst>
              </a:rPr>
              <a:t>ПИРАМИДА ИСХРАНЕ</a:t>
            </a:r>
          </a:p>
          <a:p>
            <a:pPr marL="0" indent="0" algn="ctr" eaLnBrk="1" hangingPunct="1">
              <a:buFontTx/>
              <a:buNone/>
              <a:defRPr/>
            </a:pPr>
            <a:r>
              <a:rPr lang="sr-Cyrl-CS" dirty="0" smtClean="0">
                <a:effectLst>
                  <a:outerShdw blurRad="38100" dist="38100" dir="2700000" algn="tl">
                    <a:srgbClr val="C0C0C0"/>
                  </a:outerShdw>
                </a:effectLst>
              </a:rPr>
              <a:t>исхрана појединих категорија становника</a:t>
            </a:r>
          </a:p>
        </p:txBody>
      </p:sp>
    </p:spTree>
    <p:extLst>
      <p:ext uri="{BB962C8B-B14F-4D97-AF65-F5344CB8AC3E}">
        <p14:creationId xmlns:p14="http://schemas.microsoft.com/office/powerpoint/2010/main" xmlns="" val="5352589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755650" y="1989138"/>
            <a:ext cx="8229600" cy="579437"/>
          </a:xfrm>
          <a:prstGeom prst="rect">
            <a:avLst/>
          </a:prstGeom>
          <a:noFill/>
          <a:ln w="9525">
            <a:noFill/>
            <a:miter lim="800000"/>
            <a:headEnd/>
            <a:tailEnd/>
          </a:ln>
        </p:spPr>
        <p:txBody>
          <a:bodyPr>
            <a:spAutoFit/>
          </a:bodyPr>
          <a:lstStyle/>
          <a:p>
            <a:r>
              <a:rPr lang="sr-Cyrl-CS" sz="3200" b="1"/>
              <a:t>СОЦИЈАЛНА</a:t>
            </a:r>
            <a:r>
              <a:rPr lang="sr-Latn-CS" sz="3200" b="1"/>
              <a:t> </a:t>
            </a:r>
            <a:r>
              <a:rPr lang="sr-Cyrl-CS" sz="3200" b="1"/>
              <a:t>УЛОГА</a:t>
            </a:r>
            <a:r>
              <a:rPr lang="sr-Latn-CS" sz="3200" b="1"/>
              <a:t> </a:t>
            </a:r>
            <a:r>
              <a:rPr lang="sr-Cyrl-CS" sz="3200" b="1"/>
              <a:t>ХРАНЕ</a:t>
            </a:r>
            <a:endParaRPr lang="en-US"/>
          </a:p>
        </p:txBody>
      </p:sp>
      <p:sp>
        <p:nvSpPr>
          <p:cNvPr id="46083" name="Rectangle 3"/>
          <p:cNvSpPr>
            <a:spLocks noChangeArrowheads="1"/>
          </p:cNvSpPr>
          <p:nvPr/>
        </p:nvSpPr>
        <p:spPr bwMode="auto">
          <a:xfrm>
            <a:off x="250825" y="3644900"/>
            <a:ext cx="8064500" cy="2308225"/>
          </a:xfrm>
          <a:prstGeom prst="rect">
            <a:avLst/>
          </a:prstGeom>
          <a:noFill/>
          <a:ln w="9525">
            <a:noFill/>
            <a:miter lim="800000"/>
            <a:headEnd/>
            <a:tailEnd/>
          </a:ln>
        </p:spPr>
        <p:txBody>
          <a:bodyPr>
            <a:spAutoFit/>
          </a:bodyPr>
          <a:lstStyle/>
          <a:p>
            <a:r>
              <a:rPr lang="sr-Cyrl-CS" sz="2400"/>
              <a:t>Адекватна</a:t>
            </a:r>
            <a:r>
              <a:rPr lang="sr-Latn-CS" sz="2400"/>
              <a:t> </a:t>
            </a:r>
            <a:r>
              <a:rPr lang="sr-Cyrl-CS" sz="2400"/>
              <a:t>исхрана</a:t>
            </a:r>
            <a:r>
              <a:rPr lang="sr-Latn-CS" sz="2400"/>
              <a:t> </a:t>
            </a:r>
            <a:r>
              <a:rPr lang="sr-Cyrl-CS" sz="2400"/>
              <a:t>омогућава</a:t>
            </a:r>
            <a:r>
              <a:rPr lang="sr-Latn-CS" sz="2400"/>
              <a:t> </a:t>
            </a:r>
            <a:r>
              <a:rPr lang="sr-Cyrl-CS" sz="2400"/>
              <a:t>човеку</a:t>
            </a:r>
            <a:r>
              <a:rPr lang="sr-Latn-CS" sz="2400"/>
              <a:t> </a:t>
            </a:r>
            <a:r>
              <a:rPr lang="en-US" sz="2400"/>
              <a:t>добро </a:t>
            </a:r>
            <a:r>
              <a:rPr lang="sr-Cyrl-CS" sz="2400"/>
              <a:t>социјално</a:t>
            </a:r>
            <a:r>
              <a:rPr lang="sr-Latn-CS" sz="2400"/>
              <a:t> </a:t>
            </a:r>
            <a:r>
              <a:rPr lang="sr-Cyrl-CS" sz="2400"/>
              <a:t>функционисање, на свим нивоима социјализације.</a:t>
            </a:r>
            <a:endParaRPr lang="sr-Latn-CS" sz="2400"/>
          </a:p>
          <a:p>
            <a:endParaRPr lang="sr-Latn-CS" sz="2400"/>
          </a:p>
          <a:p>
            <a:r>
              <a:rPr lang="sr-Cyrl-CS" sz="2400"/>
              <a:t>Ментално здравље, радна</a:t>
            </a:r>
            <a:r>
              <a:rPr lang="sr-Latn-CS" sz="2400"/>
              <a:t> </a:t>
            </a:r>
            <a:r>
              <a:rPr lang="sr-Cyrl-CS" sz="2400"/>
              <a:t>способност</a:t>
            </a:r>
            <a:r>
              <a:rPr lang="sr-Latn-CS" sz="2400"/>
              <a:t>, </a:t>
            </a:r>
            <a:r>
              <a:rPr lang="sr-Cyrl-CS" sz="2400"/>
              <a:t>психолошки</a:t>
            </a:r>
            <a:r>
              <a:rPr lang="sr-Latn-CS" sz="2400"/>
              <a:t> </a:t>
            </a:r>
            <a:r>
              <a:rPr lang="sr-Cyrl-CS" sz="2400"/>
              <a:t>статус и функционисање личности</a:t>
            </a:r>
            <a:r>
              <a:rPr lang="sr-Latn-CS" sz="2400"/>
              <a:t> </a:t>
            </a:r>
            <a:r>
              <a:rPr lang="sr-Cyrl-CS" sz="2400"/>
              <a:t>зависе</a:t>
            </a:r>
            <a:r>
              <a:rPr lang="sr-Latn-CS" sz="2400"/>
              <a:t> </a:t>
            </a:r>
            <a:r>
              <a:rPr lang="sr-Cyrl-CS" sz="2400"/>
              <a:t>и</a:t>
            </a:r>
            <a:r>
              <a:rPr lang="sr-Latn-CS" sz="2400"/>
              <a:t> </a:t>
            </a:r>
            <a:r>
              <a:rPr lang="sr-Cyrl-CS" sz="2400"/>
              <a:t>од</a:t>
            </a:r>
            <a:r>
              <a:rPr lang="sr-Latn-CS" sz="2400"/>
              <a:t> </a:t>
            </a:r>
            <a:r>
              <a:rPr lang="sr-Cyrl-CS" sz="2400"/>
              <a:t>стања</a:t>
            </a:r>
            <a:r>
              <a:rPr lang="sr-Latn-CS" sz="2400"/>
              <a:t> </a:t>
            </a:r>
            <a:r>
              <a:rPr lang="sr-Cyrl-CS" sz="2400"/>
              <a:t>ухрањености</a:t>
            </a:r>
            <a:endParaRPr lang="sr-Latn-CS" sz="2400" u="sng"/>
          </a:p>
        </p:txBody>
      </p:sp>
    </p:spTree>
    <p:extLst>
      <p:ext uri="{BB962C8B-B14F-4D97-AF65-F5344CB8AC3E}">
        <p14:creationId xmlns:p14="http://schemas.microsoft.com/office/powerpoint/2010/main" xmlns="" val="39370732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395288" y="1989138"/>
            <a:ext cx="8229600" cy="3631763"/>
          </a:xfrm>
          <a:prstGeom prst="rect">
            <a:avLst/>
          </a:prstGeom>
          <a:noFill/>
          <a:ln w="9525">
            <a:noFill/>
            <a:miter lim="800000"/>
            <a:headEnd/>
            <a:tailEnd/>
          </a:ln>
        </p:spPr>
        <p:txBody>
          <a:bodyPr>
            <a:spAutoFit/>
          </a:bodyPr>
          <a:lstStyle/>
          <a:p>
            <a:pPr algn="ctr"/>
            <a:r>
              <a:rPr lang="sr-Cyrl-CS" sz="3200" b="1" dirty="0"/>
              <a:t>ПАТОЛОШКА</a:t>
            </a:r>
            <a:r>
              <a:rPr lang="sr-Latn-CS" sz="3200" b="1" dirty="0"/>
              <a:t> </a:t>
            </a:r>
            <a:r>
              <a:rPr lang="sr-Cyrl-CS" sz="3200" b="1" dirty="0"/>
              <a:t>УЛОГА</a:t>
            </a:r>
            <a:r>
              <a:rPr lang="sr-Latn-CS" sz="3200" b="1" dirty="0"/>
              <a:t> </a:t>
            </a:r>
            <a:r>
              <a:rPr lang="sr-Cyrl-CS" sz="3200" b="1" dirty="0"/>
              <a:t>ХРАНЕ</a:t>
            </a:r>
            <a:endParaRPr lang="sr-Latn-CS" sz="3200" b="1" dirty="0"/>
          </a:p>
          <a:p>
            <a:endParaRPr lang="sr-Latn-CS" b="1" dirty="0"/>
          </a:p>
          <a:p>
            <a:r>
              <a:rPr lang="sr-Cyrl-CS" dirty="0"/>
              <a:t>Храна</a:t>
            </a:r>
            <a:r>
              <a:rPr lang="sr-Latn-CS" dirty="0"/>
              <a:t> </a:t>
            </a:r>
            <a:r>
              <a:rPr lang="sr-Cyrl-CS" dirty="0"/>
              <a:t>може</a:t>
            </a:r>
            <a:r>
              <a:rPr lang="sr-Latn-CS" dirty="0"/>
              <a:t> </a:t>
            </a:r>
            <a:r>
              <a:rPr lang="sr-Cyrl-CS" dirty="0"/>
              <a:t>да</a:t>
            </a:r>
            <a:r>
              <a:rPr lang="sr-Latn-CS" dirty="0"/>
              <a:t> </a:t>
            </a:r>
            <a:r>
              <a:rPr lang="sr-Cyrl-CS" dirty="0"/>
              <a:t>буде</a:t>
            </a:r>
            <a:r>
              <a:rPr lang="sr-Latn-CS" dirty="0"/>
              <a:t> </a:t>
            </a:r>
            <a:r>
              <a:rPr lang="en-US" dirty="0"/>
              <a:t>и </a:t>
            </a:r>
            <a:r>
              <a:rPr lang="en-US" dirty="0" err="1"/>
              <a:t>морбогени</a:t>
            </a:r>
            <a:r>
              <a:rPr lang="en-US" dirty="0"/>
              <a:t> </a:t>
            </a:r>
            <a:r>
              <a:rPr lang="en-US" dirty="0" err="1"/>
              <a:t>чинилац</a:t>
            </a:r>
            <a:r>
              <a:rPr lang="en-US" dirty="0"/>
              <a:t> у </a:t>
            </a:r>
            <a:r>
              <a:rPr lang="en-US" dirty="0" err="1"/>
              <a:t>случајевима</a:t>
            </a:r>
            <a:r>
              <a:rPr lang="en-US" dirty="0"/>
              <a:t> </a:t>
            </a:r>
            <a:r>
              <a:rPr lang="en-US" dirty="0" err="1"/>
              <a:t>када</a:t>
            </a:r>
            <a:r>
              <a:rPr lang="en-US" dirty="0"/>
              <a:t>:</a:t>
            </a:r>
            <a:endParaRPr lang="sr-Cyrl-CS" dirty="0"/>
          </a:p>
          <a:p>
            <a:endParaRPr lang="sr-Latn-CS" dirty="0"/>
          </a:p>
          <a:p>
            <a:endParaRPr lang="sr-Latn-CS" dirty="0"/>
          </a:p>
          <a:p>
            <a:r>
              <a:rPr lang="sr-Cyrl-CS" dirty="0"/>
              <a:t>1. Недостају одређени нутритијенти или их има у мањој количини од потребне-малнутриције-протеинско-енергетски дефицитрахитис, бери-бери, квашиоркор....</a:t>
            </a:r>
          </a:p>
          <a:p>
            <a:r>
              <a:rPr lang="sr-Cyrl-CS" dirty="0"/>
              <a:t>2. Када је има у вишку количински, енергетскиили само појединих нутритијената-суфицити-видљиви (гојазност, каротенемиј, Вилсонова болест...) и невидљиви (хипертензија, атросклероза, малигне болести...)</a:t>
            </a:r>
            <a:endParaRPr lang="sr-Latn-CS" dirty="0"/>
          </a:p>
          <a:p>
            <a:pPr>
              <a:buSzPct val="95000"/>
            </a:pPr>
            <a:r>
              <a:rPr lang="sr-Cyrl-CS" dirty="0"/>
              <a:t>3. Када постоје алергије</a:t>
            </a:r>
            <a:r>
              <a:rPr lang="sr-Latn-CS" dirty="0"/>
              <a:t> </a:t>
            </a:r>
            <a:r>
              <a:rPr lang="sr-Cyrl-CS" dirty="0"/>
              <a:t>и</a:t>
            </a:r>
            <a:r>
              <a:rPr lang="sr-Latn-CS" dirty="0"/>
              <a:t> </a:t>
            </a:r>
            <a:r>
              <a:rPr lang="sr-Cyrl-CS" dirty="0"/>
              <a:t>интолеранције</a:t>
            </a:r>
          </a:p>
          <a:p>
            <a:r>
              <a:rPr lang="sr-Cyrl-CS" dirty="0"/>
              <a:t>4.Интоксикације и тровања </a:t>
            </a:r>
            <a:r>
              <a:rPr lang="sr-Cyrl-CS" dirty="0" smtClean="0"/>
              <a:t>храном и друге алиментарне болести</a:t>
            </a:r>
            <a:endParaRPr lang="en-US" dirty="0"/>
          </a:p>
        </p:txBody>
      </p:sp>
    </p:spTree>
    <p:extLst>
      <p:ext uri="{BB962C8B-B14F-4D97-AF65-F5344CB8AC3E}">
        <p14:creationId xmlns:p14="http://schemas.microsoft.com/office/powerpoint/2010/main" xmlns="" val="916859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1268760"/>
            <a:ext cx="7200800" cy="40324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sz="3600" dirty="0" smtClean="0"/>
              <a:t>Разноврсност</a:t>
            </a:r>
          </a:p>
          <a:p>
            <a:pPr algn="ctr"/>
            <a:r>
              <a:rPr lang="sr-Cyrl-RS" sz="3600" dirty="0" smtClean="0"/>
              <a:t>Умереност</a:t>
            </a:r>
          </a:p>
          <a:p>
            <a:pPr algn="ctr"/>
            <a:r>
              <a:rPr lang="sr-Cyrl-RS" sz="3600" dirty="0" smtClean="0"/>
              <a:t>Уоброченост</a:t>
            </a:r>
          </a:p>
          <a:p>
            <a:pPr algn="ctr"/>
            <a:r>
              <a:rPr lang="sr-Cyrl-RS" sz="3600" dirty="0" smtClean="0"/>
              <a:t>Безбедност</a:t>
            </a:r>
            <a:endParaRPr lang="en-US" sz="3600" dirty="0"/>
          </a:p>
        </p:txBody>
      </p:sp>
    </p:spTree>
    <p:extLst>
      <p:ext uri="{BB962C8B-B14F-4D97-AF65-F5344CB8AC3E}">
        <p14:creationId xmlns:p14="http://schemas.microsoft.com/office/powerpoint/2010/main" xmlns="" val="15847946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stara piramida text out"/>
          <p:cNvPicPr>
            <a:picLocks noChangeAspect="1" noChangeArrowheads="1"/>
          </p:cNvPicPr>
          <p:nvPr/>
        </p:nvPicPr>
        <p:blipFill>
          <a:blip r:embed="rId2" cstate="print"/>
          <a:srcRect/>
          <a:stretch>
            <a:fillRect/>
          </a:stretch>
        </p:blipFill>
        <p:spPr bwMode="auto">
          <a:xfrm>
            <a:off x="785813" y="0"/>
            <a:ext cx="7572375" cy="6858000"/>
          </a:xfrm>
          <a:prstGeom prst="rect">
            <a:avLst/>
          </a:prstGeom>
          <a:noFill/>
          <a:ln w="9525">
            <a:noFill/>
            <a:miter lim="800000"/>
            <a:headEnd/>
            <a:tailEnd/>
          </a:ln>
        </p:spPr>
      </p:pic>
    </p:spTree>
    <p:extLst>
      <p:ext uri="{BB962C8B-B14F-4D97-AF65-F5344CB8AC3E}">
        <p14:creationId xmlns:p14="http://schemas.microsoft.com/office/powerpoint/2010/main" xmlns="" val="24659305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428625" y="1412875"/>
            <a:ext cx="8143875" cy="5495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indent="22225">
              <a:lnSpc>
                <a:spcPct val="90000"/>
              </a:lnSpc>
              <a:spcBef>
                <a:spcPct val="20000"/>
              </a:spcBef>
              <a:defRPr/>
            </a:pPr>
            <a:r>
              <a:rPr lang="sr-Cyrl-CS" sz="2400">
                <a:effectLst>
                  <a:outerShdw blurRad="38100" dist="38100" dir="2700000" algn="tl">
                    <a:srgbClr val="C0C0C0"/>
                  </a:outerShdw>
                </a:effectLst>
                <a:latin typeface="Times New Roman" pitchFamily="18" charset="0"/>
              </a:rPr>
              <a:t>Планирање</a:t>
            </a:r>
            <a:r>
              <a:rPr lang="sr-Latn-CS" sz="2400">
                <a:effectLst>
                  <a:outerShdw blurRad="38100" dist="38100" dir="2700000" algn="tl">
                    <a:srgbClr val="C0C0C0"/>
                  </a:outerShdw>
                </a:effectLst>
                <a:latin typeface="Times New Roman" pitchFamily="18" charset="0"/>
              </a:rPr>
              <a:t> </a:t>
            </a:r>
            <a:r>
              <a:rPr lang="sr-Cyrl-CS" sz="2400">
                <a:effectLst>
                  <a:outerShdw blurRad="38100" dist="38100" dir="2700000" algn="tl">
                    <a:srgbClr val="C0C0C0"/>
                  </a:outerShdw>
                </a:effectLst>
                <a:latin typeface="Times New Roman" pitchFamily="18" charset="0"/>
              </a:rPr>
              <a:t>правилне</a:t>
            </a:r>
            <a:r>
              <a:rPr lang="sr-Latn-CS" sz="2400">
                <a:effectLst>
                  <a:outerShdw blurRad="38100" dist="38100" dir="2700000" algn="tl">
                    <a:srgbClr val="C0C0C0"/>
                  </a:outerShdw>
                </a:effectLst>
                <a:latin typeface="Times New Roman" pitchFamily="18" charset="0"/>
              </a:rPr>
              <a:t> </a:t>
            </a:r>
            <a:r>
              <a:rPr lang="sr-Cyrl-CS" sz="2400">
                <a:effectLst>
                  <a:outerShdw blurRad="38100" dist="38100" dir="2700000" algn="tl">
                    <a:srgbClr val="C0C0C0"/>
                  </a:outerShdw>
                </a:effectLst>
                <a:latin typeface="Times New Roman" pitchFamily="18" charset="0"/>
              </a:rPr>
              <a:t>исхране</a:t>
            </a:r>
            <a:r>
              <a:rPr lang="sr-Latn-CS" sz="2400">
                <a:effectLst>
                  <a:outerShdw blurRad="38100" dist="38100" dir="2700000" algn="tl">
                    <a:srgbClr val="C0C0C0"/>
                  </a:outerShdw>
                </a:effectLst>
                <a:latin typeface="Times New Roman" pitchFamily="18" charset="0"/>
              </a:rPr>
              <a:t> </a:t>
            </a:r>
            <a:endParaRPr lang="sr-Cyrl-CS" sz="2400">
              <a:effectLst>
                <a:outerShdw blurRad="38100" dist="38100" dir="2700000" algn="tl">
                  <a:srgbClr val="C0C0C0"/>
                </a:outerShdw>
              </a:effectLst>
              <a:latin typeface="Times New Roman" pitchFamily="18" charset="0"/>
            </a:endParaRPr>
          </a:p>
          <a:p>
            <a:pPr indent="22225">
              <a:lnSpc>
                <a:spcPct val="90000"/>
              </a:lnSpc>
              <a:spcBef>
                <a:spcPct val="20000"/>
              </a:spcBef>
              <a:defRPr/>
            </a:pPr>
            <a:r>
              <a:rPr lang="sr-Cyrl-CS" sz="2400" b="1">
                <a:effectLst>
                  <a:outerShdw blurRad="38100" dist="38100" dir="2700000" algn="tl">
                    <a:srgbClr val="C0C0C0"/>
                  </a:outerShdw>
                </a:effectLst>
                <a:latin typeface="Times New Roman" pitchFamily="18" charset="0"/>
              </a:rPr>
              <a:t>Пирамида</a:t>
            </a:r>
            <a:r>
              <a:rPr lang="sr-Latn-CS" sz="2400" b="1">
                <a:effectLst>
                  <a:outerShdw blurRad="38100" dist="38100" dir="2700000" algn="tl">
                    <a:srgbClr val="C0C0C0"/>
                  </a:outerShdw>
                </a:effectLst>
                <a:latin typeface="Times New Roman" pitchFamily="18" charset="0"/>
              </a:rPr>
              <a:t> </a:t>
            </a:r>
            <a:r>
              <a:rPr lang="sr-Cyrl-CS" sz="2400" b="1">
                <a:effectLst>
                  <a:outerShdw blurRad="38100" dist="38100" dir="2700000" algn="tl">
                    <a:srgbClr val="C0C0C0"/>
                  </a:outerShdw>
                </a:effectLst>
                <a:latin typeface="Times New Roman" pitchFamily="18" charset="0"/>
              </a:rPr>
              <a:t>исхране СЗО</a:t>
            </a:r>
            <a:r>
              <a:rPr lang="sr-Latn-CS" sz="2400">
                <a:effectLst>
                  <a:outerShdw blurRad="38100" dist="38100" dir="2700000" algn="tl">
                    <a:srgbClr val="C0C0C0"/>
                  </a:outerShdw>
                </a:effectLst>
                <a:latin typeface="Times New Roman" pitchFamily="18" charset="0"/>
              </a:rPr>
              <a:t> </a:t>
            </a:r>
            <a:r>
              <a:rPr lang="sr-Cyrl-CS" sz="2400">
                <a:effectLst>
                  <a:outerShdw blurRad="38100" dist="38100" dir="2700000" algn="tl">
                    <a:srgbClr val="C0C0C0"/>
                  </a:outerShdw>
                </a:effectLst>
                <a:latin typeface="Times New Roman" pitchFamily="18" charset="0"/>
              </a:rPr>
              <a:t>усклађена</a:t>
            </a:r>
            <a:r>
              <a:rPr lang="sr-Latn-CS" sz="2400">
                <a:effectLst>
                  <a:outerShdw blurRad="38100" dist="38100" dir="2700000" algn="tl">
                    <a:srgbClr val="C0C0C0"/>
                  </a:outerShdw>
                </a:effectLst>
                <a:latin typeface="Times New Roman" pitchFamily="18" charset="0"/>
              </a:rPr>
              <a:t> </a:t>
            </a:r>
            <a:r>
              <a:rPr lang="sr-Cyrl-CS" sz="2400">
                <a:effectLst>
                  <a:outerShdw blurRad="38100" dist="38100" dir="2700000" algn="tl">
                    <a:srgbClr val="C0C0C0"/>
                  </a:outerShdw>
                </a:effectLst>
                <a:latin typeface="Times New Roman" pitchFamily="18" charset="0"/>
              </a:rPr>
              <a:t>са</a:t>
            </a:r>
            <a:r>
              <a:rPr lang="sr-Latn-CS" sz="2400">
                <a:effectLst>
                  <a:outerShdw blurRad="38100" dist="38100" dir="2700000" algn="tl">
                    <a:srgbClr val="C0C0C0"/>
                  </a:outerShdw>
                </a:effectLst>
                <a:latin typeface="Times New Roman" pitchFamily="18" charset="0"/>
              </a:rPr>
              <a:t> </a:t>
            </a:r>
            <a:r>
              <a:rPr lang="sr-Cyrl-CS" sz="2400">
                <a:effectLst>
                  <a:outerShdw blurRad="38100" dist="38100" dir="2700000" algn="tl">
                    <a:srgbClr val="C0C0C0"/>
                  </a:outerShdw>
                </a:effectLst>
                <a:latin typeface="Times New Roman" pitchFamily="18" charset="0"/>
              </a:rPr>
              <a:t>европским</a:t>
            </a:r>
            <a:r>
              <a:rPr lang="sr-Latn-CS" sz="2400">
                <a:effectLst>
                  <a:outerShdw blurRad="38100" dist="38100" dir="2700000" algn="tl">
                    <a:srgbClr val="C0C0C0"/>
                  </a:outerShdw>
                </a:effectLst>
                <a:latin typeface="Times New Roman" pitchFamily="18" charset="0"/>
              </a:rPr>
              <a:t> </a:t>
            </a:r>
            <a:r>
              <a:rPr lang="sr-Cyrl-CS" sz="2400">
                <a:effectLst>
                  <a:outerShdw blurRad="38100" dist="38100" dir="2700000" algn="tl">
                    <a:srgbClr val="C0C0C0"/>
                  </a:outerShdw>
                </a:effectLst>
                <a:latin typeface="Times New Roman" pitchFamily="18" charset="0"/>
              </a:rPr>
              <a:t>препорукама</a:t>
            </a:r>
            <a:r>
              <a:rPr lang="en-US" sz="2400">
                <a:effectLst>
                  <a:outerShdw blurRad="38100" dist="38100" dir="2700000" algn="tl">
                    <a:srgbClr val="C0C0C0"/>
                  </a:outerShdw>
                </a:effectLst>
                <a:latin typeface="Times New Roman" pitchFamily="18" charset="0"/>
              </a:rPr>
              <a:t>.</a:t>
            </a:r>
            <a:r>
              <a:rPr lang="sr-Latn-CS">
                <a:solidFill>
                  <a:srgbClr val="FFFFCC"/>
                </a:solidFill>
                <a:effectLst>
                  <a:outerShdw blurRad="38100" dist="38100" dir="2700000" algn="tl">
                    <a:srgbClr val="C0C0C0"/>
                  </a:outerShdw>
                </a:effectLst>
              </a:rPr>
              <a:t> </a:t>
            </a:r>
            <a:endParaRPr lang="en-US">
              <a:solidFill>
                <a:srgbClr val="FFFFCC"/>
              </a:solidFill>
              <a:effectLst>
                <a:outerShdw blurRad="38100" dist="38100" dir="2700000" algn="tl">
                  <a:srgbClr val="C0C0C0"/>
                </a:outerShdw>
              </a:effectLst>
            </a:endParaRPr>
          </a:p>
          <a:p>
            <a:pPr indent="22225">
              <a:lnSpc>
                <a:spcPct val="90000"/>
              </a:lnSpc>
              <a:spcBef>
                <a:spcPct val="20000"/>
              </a:spcBef>
              <a:defRPr/>
            </a:pPr>
            <a:r>
              <a:rPr lang="sr-Cyrl-CS" sz="2400">
                <a:latin typeface="Times New Roman" pitchFamily="18" charset="0"/>
                <a:cs typeface="Times New Roman" pitchFamily="18" charset="0"/>
              </a:rPr>
              <a:t>Структура</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дневних</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оброка приказана сликовито у облику пирамиде</a:t>
            </a:r>
            <a:endParaRPr lang="sr-Latn-CS" sz="2400">
              <a:latin typeface="Times New Roman" pitchFamily="18" charset="0"/>
              <a:cs typeface="Times New Roman" pitchFamily="18" charset="0"/>
            </a:endParaRPr>
          </a:p>
          <a:p>
            <a:pPr indent="22225" eaLnBrk="0" hangingPunct="0">
              <a:lnSpc>
                <a:spcPct val="90000"/>
              </a:lnSpc>
              <a:buFont typeface="Wingdings" pitchFamily="2" charset="2"/>
              <a:buNone/>
              <a:defRPr/>
            </a:pPr>
            <a:endParaRPr lang="sr-Latn-CS" sz="2400">
              <a:latin typeface="Times New Roman" pitchFamily="18" charset="0"/>
              <a:cs typeface="Times New Roman" pitchFamily="18" charset="0"/>
            </a:endParaRPr>
          </a:p>
          <a:p>
            <a:pPr indent="22225" eaLnBrk="0" hangingPunct="0">
              <a:lnSpc>
                <a:spcPct val="90000"/>
              </a:lnSpc>
              <a:defRPr/>
            </a:pP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1.основу,базу, пирамиде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чине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житарице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и</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производи</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од</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житарица</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a:t>
            </a:r>
            <a:r>
              <a:rPr lang="sr-Latn-CS" sz="2400" b="1">
                <a:latin typeface="Times New Roman" pitchFamily="18" charset="0"/>
                <a:cs typeface="Times New Roman" pitchFamily="18" charset="0"/>
              </a:rPr>
              <a:t>30-45%</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дневно</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потребне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енергије</a:t>
            </a:r>
            <a:r>
              <a:rPr lang="sr-Latn-CS" sz="2400">
                <a:latin typeface="Times New Roman" pitchFamily="18" charset="0"/>
                <a:cs typeface="Times New Roman" pitchFamily="18" charset="0"/>
              </a:rPr>
              <a:t>; </a:t>
            </a:r>
          </a:p>
          <a:p>
            <a:pPr indent="22225" eaLnBrk="0" hangingPunct="0">
              <a:lnSpc>
                <a:spcPct val="90000"/>
              </a:lnSpc>
              <a:defRPr/>
            </a:pPr>
            <a:r>
              <a:rPr lang="sr-Cyrl-CS" sz="2400">
                <a:latin typeface="Times New Roman" pitchFamily="18" charset="0"/>
                <a:cs typeface="Times New Roman" pitchFamily="18" charset="0"/>
              </a:rPr>
              <a:t>2. други део чине поврће и воће,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из</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поврћа</a:t>
            </a:r>
            <a:r>
              <a:rPr lang="sr-Latn-CS" sz="2400">
                <a:latin typeface="Times New Roman" pitchFamily="18" charset="0"/>
                <a:cs typeface="Times New Roman" pitchFamily="18" charset="0"/>
              </a:rPr>
              <a:t> </a:t>
            </a:r>
            <a:r>
              <a:rPr lang="sr-Latn-CS" sz="2400" b="1">
                <a:latin typeface="Times New Roman" pitchFamily="18" charset="0"/>
                <a:cs typeface="Times New Roman" pitchFamily="18" charset="0"/>
              </a:rPr>
              <a:t>15-25%</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из</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воћа</a:t>
            </a:r>
            <a:r>
              <a:rPr lang="sr-Latn-CS" sz="2400">
                <a:latin typeface="Times New Roman" pitchFamily="18" charset="0"/>
                <a:cs typeface="Times New Roman" pitchFamily="18" charset="0"/>
              </a:rPr>
              <a:t> </a:t>
            </a:r>
            <a:r>
              <a:rPr lang="sr-Latn-CS" sz="2400" b="1">
                <a:latin typeface="Times New Roman" pitchFamily="18" charset="0"/>
                <a:cs typeface="Times New Roman" pitchFamily="18" charset="0"/>
              </a:rPr>
              <a:t>10-15%;</a:t>
            </a:r>
            <a:endParaRPr lang="sr-Latn-CS" sz="2400">
              <a:latin typeface="Times New Roman" pitchFamily="18" charset="0"/>
              <a:cs typeface="Times New Roman" pitchFamily="18" charset="0"/>
            </a:endParaRPr>
          </a:p>
          <a:p>
            <a:pPr indent="22225" eaLnBrk="0" hangingPunct="0">
              <a:lnSpc>
                <a:spcPct val="90000"/>
              </a:lnSpc>
              <a:defRPr/>
            </a:pP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3. трећи део се састоји од 2 велике групе намирница:млека</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и</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млечних</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производа</a:t>
            </a:r>
            <a:r>
              <a:rPr lang="sr-Latn-CS" sz="2400">
                <a:latin typeface="Times New Roman" pitchFamily="18" charset="0"/>
                <a:cs typeface="Times New Roman" pitchFamily="18" charset="0"/>
              </a:rPr>
              <a:t> </a:t>
            </a:r>
            <a:r>
              <a:rPr lang="sr-Latn-CS" sz="2400" b="1">
                <a:latin typeface="Times New Roman" pitchFamily="18" charset="0"/>
                <a:cs typeface="Times New Roman" pitchFamily="18" charset="0"/>
              </a:rPr>
              <a:t>10%</a:t>
            </a:r>
            <a:r>
              <a:rPr lang="sr-Cyrl-CS" sz="2400" b="1">
                <a:latin typeface="Times New Roman" pitchFamily="18" charset="0"/>
                <a:cs typeface="Times New Roman" pitchFamily="18" charset="0"/>
              </a:rPr>
              <a:t> </a:t>
            </a:r>
            <a:r>
              <a:rPr lang="sr-Cyrl-CS" sz="2400">
                <a:latin typeface="Times New Roman" pitchFamily="18" charset="0"/>
                <a:cs typeface="Times New Roman" pitchFamily="18" charset="0"/>
              </a:rPr>
              <a:t>дневне енергије и месо</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јаја</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риба</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легуминозе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језграсто</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воће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и</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друге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семенке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са </a:t>
            </a:r>
            <a:r>
              <a:rPr lang="sr-Latn-CS" sz="2400" b="1">
                <a:latin typeface="Times New Roman" pitchFamily="18" charset="0"/>
                <a:cs typeface="Times New Roman" pitchFamily="18" charset="0"/>
              </a:rPr>
              <a:t>10%;</a:t>
            </a:r>
            <a:endParaRPr lang="sr-Latn-CS" sz="2400">
              <a:latin typeface="Times New Roman" pitchFamily="18" charset="0"/>
              <a:cs typeface="Times New Roman" pitchFamily="18" charset="0"/>
            </a:endParaRPr>
          </a:p>
          <a:p>
            <a:pPr indent="22225" eaLnBrk="0" hangingPunct="0">
              <a:lnSpc>
                <a:spcPct val="90000"/>
              </a:lnSpc>
              <a:defRPr/>
            </a:pP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4. на врху пирамиде исхране налазе се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видљиве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масноће</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шећери</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и</a:t>
            </a:r>
            <a:r>
              <a:rPr lang="sr-Latn-CS" sz="2400">
                <a:latin typeface="Times New Roman" pitchFamily="18" charset="0"/>
                <a:cs typeface="Times New Roman" pitchFamily="18" charset="0"/>
              </a:rPr>
              <a:t> </a:t>
            </a:r>
            <a:r>
              <a:rPr lang="sr-Cyrl-CS" sz="2400">
                <a:latin typeface="Times New Roman" pitchFamily="18" charset="0"/>
                <a:cs typeface="Times New Roman" pitchFamily="18" charset="0"/>
              </a:rPr>
              <a:t>слаткиши чији дневни унос не би требало да прелази</a:t>
            </a:r>
            <a:r>
              <a:rPr lang="sr-Latn-CS" sz="2400">
                <a:latin typeface="Times New Roman" pitchFamily="18" charset="0"/>
                <a:cs typeface="Times New Roman" pitchFamily="18" charset="0"/>
              </a:rPr>
              <a:t> </a:t>
            </a:r>
            <a:r>
              <a:rPr lang="sr-Latn-CS" sz="2400" b="1">
                <a:latin typeface="Times New Roman" pitchFamily="18" charset="0"/>
                <a:cs typeface="Times New Roman" pitchFamily="18" charset="0"/>
              </a:rPr>
              <a:t>5%</a:t>
            </a:r>
            <a:r>
              <a:rPr lang="sr-Latn-CS" sz="2400">
                <a:latin typeface="Times New Roman" pitchFamily="18" charset="0"/>
                <a:cs typeface="Times New Roman" pitchFamily="18" charset="0"/>
              </a:rPr>
              <a:t>.</a:t>
            </a:r>
            <a:endParaRPr lang="en-US" sz="2400">
              <a:latin typeface="Times New Roman" pitchFamily="18" charset="0"/>
              <a:cs typeface="Times New Roman" pitchFamily="18" charset="0"/>
            </a:endParaRPr>
          </a:p>
        </p:txBody>
      </p:sp>
    </p:spTree>
    <p:extLst>
      <p:ext uri="{BB962C8B-B14F-4D97-AF65-F5344CB8AC3E}">
        <p14:creationId xmlns:p14="http://schemas.microsoft.com/office/powerpoint/2010/main" xmlns="" val="697230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body" idx="4294967295"/>
          </p:nvPr>
        </p:nvSpPr>
        <p:spPr>
          <a:xfrm>
            <a:off x="468313" y="116632"/>
            <a:ext cx="8229600" cy="6408712"/>
          </a:xfrm>
        </p:spPr>
        <p:txBody>
          <a:bodyPr/>
          <a:lstStyle/>
          <a:p>
            <a:pPr indent="22225" eaLnBrk="1" hangingPunct="1">
              <a:lnSpc>
                <a:spcPct val="80000"/>
              </a:lnSpc>
              <a:buFontTx/>
              <a:buNone/>
              <a:defRPr/>
            </a:pPr>
            <a:r>
              <a:rPr lang="sr-Latn-CS" sz="2000" dirty="0" smtClean="0">
                <a:solidFill>
                  <a:srgbClr val="FFFFCC"/>
                </a:solidFill>
                <a:effectLst>
                  <a:outerShdw blurRad="38100" dist="38100" dir="2700000" algn="tl">
                    <a:srgbClr val="C0C0C0"/>
                  </a:outerShdw>
                </a:effectLst>
              </a:rPr>
              <a:t>	</a:t>
            </a:r>
            <a:r>
              <a:rPr lang="sr-Cyrl-CS" sz="2000" dirty="0" smtClean="0">
                <a:effectLst>
                  <a:outerShdw blurRad="38100" dist="38100" dir="2700000" algn="tl">
                    <a:srgbClr val="C0C0C0"/>
                  </a:outerShdw>
                </a:effectLst>
              </a:rPr>
              <a:t>НОВА ПИРАМИДА ИСХРАНЕ</a:t>
            </a:r>
          </a:p>
          <a:p>
            <a:pPr indent="22225" eaLnBrk="1" hangingPunct="1">
              <a:lnSpc>
                <a:spcPct val="80000"/>
              </a:lnSpc>
              <a:buFontTx/>
              <a:buNone/>
              <a:defRPr/>
            </a:pPr>
            <a:endParaRPr lang="en-US" sz="2000" b="1" dirty="0" smtClean="0">
              <a:effectLst>
                <a:outerShdw blurRad="38100" dist="38100" dir="2700000" algn="tl">
                  <a:srgbClr val="C0C0C0"/>
                </a:outerShdw>
              </a:effectLst>
            </a:endParaRPr>
          </a:p>
          <a:p>
            <a:pPr indent="22225" eaLnBrk="1" hangingPunct="1">
              <a:lnSpc>
                <a:spcPct val="80000"/>
              </a:lnSpc>
              <a:buFontTx/>
              <a:buNone/>
              <a:defRPr/>
            </a:pPr>
            <a:endParaRPr lang="en-US" sz="2000" b="1" dirty="0">
              <a:effectLst>
                <a:outerShdw blurRad="38100" dist="38100" dir="2700000" algn="tl">
                  <a:srgbClr val="C0C0C0"/>
                </a:outerShdw>
              </a:effectLst>
            </a:endParaRPr>
          </a:p>
          <a:p>
            <a:pPr indent="22225" eaLnBrk="1" hangingPunct="1">
              <a:lnSpc>
                <a:spcPct val="80000"/>
              </a:lnSpc>
              <a:buFontTx/>
              <a:buNone/>
              <a:defRPr/>
            </a:pPr>
            <a:r>
              <a:rPr lang="sr-Cyrl-CS" sz="2000" b="1" dirty="0" smtClean="0">
                <a:effectLst>
                  <a:outerShdw blurRad="38100" dist="38100" dir="2700000" algn="tl">
                    <a:srgbClr val="C0C0C0"/>
                  </a:outerShdw>
                </a:effectLst>
              </a:rPr>
              <a:t>Пирамиде Здраве Исхране </a:t>
            </a:r>
          </a:p>
          <a:p>
            <a:pPr indent="22225" eaLnBrk="1" hangingPunct="1">
              <a:lnSpc>
                <a:spcPct val="80000"/>
              </a:lnSpc>
              <a:buFontTx/>
              <a:buNone/>
              <a:defRPr/>
            </a:pPr>
            <a:r>
              <a:rPr lang="sr-Latn-CS" sz="2000" b="1" dirty="0" smtClean="0">
                <a:effectLst>
                  <a:outerShdw blurRad="38100" dist="38100" dir="2700000" algn="tl">
                    <a:srgbClr val="C0C0C0"/>
                  </a:outerShdw>
                </a:effectLst>
              </a:rPr>
              <a:t>Harvard School of Public Health </a:t>
            </a:r>
            <a:r>
              <a:rPr lang="sr-Latn-CS" sz="2000" dirty="0" smtClean="0">
                <a:effectLst>
                  <a:outerShdw blurRad="38100" dist="38100" dir="2700000" algn="tl">
                    <a:srgbClr val="C0C0C0"/>
                  </a:outerShdw>
                </a:effectLst>
              </a:rPr>
              <a:t>2005. </a:t>
            </a:r>
            <a:r>
              <a:rPr lang="sr-Cyrl-CS" sz="2000" dirty="0" smtClean="0">
                <a:effectLst>
                  <a:outerShdw blurRad="38100" dist="38100" dir="2700000" algn="tl">
                    <a:srgbClr val="C0C0C0"/>
                  </a:outerShdw>
                </a:effectLst>
              </a:rPr>
              <a:t>годин</a:t>
            </a:r>
            <a:r>
              <a:rPr lang="sr-Latn-CS" sz="2000" dirty="0" smtClean="0">
                <a:effectLst>
                  <a:outerShdw blurRad="38100" dist="38100" dir="2700000" algn="tl">
                    <a:srgbClr val="C0C0C0"/>
                  </a:outerShdw>
                </a:effectLst>
              </a:rPr>
              <a:t>e.</a:t>
            </a:r>
            <a:endParaRPr lang="sr-Cyrl-CS" sz="2000" dirty="0" smtClean="0">
              <a:effectLst>
                <a:outerShdw blurRad="38100" dist="38100" dir="2700000" algn="tl">
                  <a:srgbClr val="C0C0C0"/>
                </a:outerShdw>
              </a:effectLst>
            </a:endParaRPr>
          </a:p>
          <a:p>
            <a:pPr indent="22225" eaLnBrk="1" hangingPunct="1">
              <a:lnSpc>
                <a:spcPct val="80000"/>
              </a:lnSpc>
              <a:buFontTx/>
              <a:buNone/>
              <a:defRPr/>
            </a:pPr>
            <a:r>
              <a:rPr lang="sr-Cyrl-CS" sz="2400" dirty="0" smtClean="0">
                <a:effectLst>
                  <a:outerShdw blurRad="38100" dist="38100" dir="2700000" algn="tl">
                    <a:srgbClr val="C0C0C0"/>
                  </a:outerShdw>
                </a:effectLst>
                <a:latin typeface="Times New Roman" pitchFamily="18" charset="0"/>
              </a:rPr>
              <a:t>Пирамида здраве исхране </a:t>
            </a:r>
            <a:r>
              <a:rPr lang="sr-Latn-CS" sz="2400" dirty="0" smtClean="0">
                <a:effectLst>
                  <a:outerShdw blurRad="38100" dist="38100" dir="2700000" algn="tl">
                    <a:srgbClr val="C0C0C0"/>
                  </a:outerShdw>
                </a:effectLst>
                <a:latin typeface="Times New Roman" pitchFamily="18" charset="0"/>
              </a:rPr>
              <a:t>(</a:t>
            </a:r>
            <a:r>
              <a:rPr lang="sr-Latn-CS" sz="2400" i="1" dirty="0" smtClean="0">
                <a:effectLst>
                  <a:outerShdw blurRad="38100" dist="38100" dir="2700000" algn="tl">
                    <a:srgbClr val="C0C0C0"/>
                  </a:outerShdw>
                </a:effectLst>
                <a:latin typeface="Times New Roman" pitchFamily="18" charset="0"/>
              </a:rPr>
              <a:t>The dietary Guidelines for Americans 2005</a:t>
            </a:r>
            <a:r>
              <a:rPr lang="sr-Latn-CS" sz="2400" dirty="0" smtClean="0">
                <a:effectLst>
                  <a:outerShdw blurRad="38100" dist="38100" dir="2700000" algn="tl">
                    <a:srgbClr val="C0C0C0"/>
                  </a:outerShdw>
                </a:effectLst>
                <a:latin typeface="Times New Roman" pitchFamily="18" charset="0"/>
              </a:rPr>
              <a:t>) </a:t>
            </a:r>
            <a:r>
              <a:rPr lang="sr-Cyrl-CS" sz="2400" dirty="0" smtClean="0">
                <a:effectLst>
                  <a:outerShdw blurRad="38100" dist="38100" dir="2700000" algn="tl">
                    <a:srgbClr val="C0C0C0"/>
                  </a:outerShdw>
                </a:effectLst>
                <a:latin typeface="Times New Roman" pitchFamily="18" charset="0"/>
              </a:rPr>
              <a:t>укључује највећи део </a:t>
            </a:r>
            <a:r>
              <a:rPr lang="sr-Latn-CS" sz="2400" dirty="0" smtClean="0">
                <a:effectLst>
                  <a:outerShdw blurRad="38100" dist="38100" dir="2700000" algn="tl">
                    <a:srgbClr val="C0C0C0"/>
                  </a:outerShdw>
                </a:effectLst>
                <a:latin typeface="Times New Roman" pitchFamily="18" charset="0"/>
              </a:rPr>
              <a:t>CINDI </a:t>
            </a:r>
            <a:r>
              <a:rPr lang="sr-Cyrl-CS" sz="2400" dirty="0" smtClean="0">
                <a:effectLst>
                  <a:outerShdw blurRad="38100" dist="38100" dir="2700000" algn="tl">
                    <a:srgbClr val="C0C0C0"/>
                  </a:outerShdw>
                </a:effectLst>
                <a:latin typeface="Times New Roman" pitchFamily="18" charset="0"/>
              </a:rPr>
              <a:t>препорука из претходне пирамиде.</a:t>
            </a:r>
          </a:p>
          <a:p>
            <a:pPr indent="22225" eaLnBrk="1" hangingPunct="1">
              <a:lnSpc>
                <a:spcPct val="80000"/>
              </a:lnSpc>
              <a:buFontTx/>
              <a:buNone/>
              <a:defRPr/>
            </a:pPr>
            <a:endParaRPr lang="en-US" sz="2000" dirty="0" smtClean="0">
              <a:effectLst>
                <a:outerShdw blurRad="38100" dist="38100" dir="2700000" algn="tl">
                  <a:srgbClr val="C0C0C0"/>
                </a:outerShdw>
              </a:effectLst>
            </a:endParaRPr>
          </a:p>
          <a:p>
            <a:pPr indent="22225" eaLnBrk="1" hangingPunct="1">
              <a:lnSpc>
                <a:spcPct val="80000"/>
              </a:lnSpc>
              <a:buFontTx/>
              <a:buNone/>
              <a:defRPr/>
            </a:pPr>
            <a:r>
              <a:rPr lang="sr-Cyrl-CS" sz="2000" dirty="0" smtClean="0">
                <a:effectLst>
                  <a:outerShdw blurRad="38100" dist="38100" dir="2700000" algn="tl">
                    <a:srgbClr val="C0C0C0"/>
                  </a:outerShdw>
                </a:effectLst>
              </a:rPr>
              <a:t>РАЗЛИКЕ:</a:t>
            </a:r>
          </a:p>
          <a:p>
            <a:pPr indent="22225" eaLnBrk="1" hangingPunct="1">
              <a:lnSpc>
                <a:spcPct val="80000"/>
              </a:lnSpc>
              <a:buFontTx/>
              <a:buNone/>
              <a:defRPr/>
            </a:pPr>
            <a:endParaRPr lang="en-US" sz="2000" dirty="0" smtClean="0">
              <a:effectLst>
                <a:outerShdw blurRad="38100" dist="38100" dir="2700000" algn="tl">
                  <a:srgbClr val="C0C0C0"/>
                </a:outerShdw>
              </a:effectLst>
            </a:endParaRPr>
          </a:p>
          <a:p>
            <a:pPr indent="22225" eaLnBrk="1" hangingPunct="1">
              <a:lnSpc>
                <a:spcPct val="80000"/>
              </a:lnSpc>
              <a:buFontTx/>
              <a:buNone/>
              <a:defRPr/>
            </a:pPr>
            <a:r>
              <a:rPr lang="sr-Cyrl-CS" sz="2000" dirty="0" smtClean="0">
                <a:effectLst>
                  <a:outerShdw blurRad="38100" dist="38100" dir="2700000" algn="tl">
                    <a:srgbClr val="C0C0C0"/>
                  </a:outerShdw>
                </a:effectLst>
              </a:rPr>
              <a:t>Базу чини:</a:t>
            </a:r>
          </a:p>
          <a:p>
            <a:pPr indent="22225" eaLnBrk="1" hangingPunct="1">
              <a:lnSpc>
                <a:spcPct val="80000"/>
              </a:lnSpc>
              <a:defRPr/>
            </a:pPr>
            <a:r>
              <a:rPr lang="sr-Cyrl-CS" sz="2000" b="1" dirty="0" smtClean="0">
                <a:effectLst>
                  <a:outerShdw blurRad="38100" dist="38100" dir="2700000" algn="tl">
                    <a:srgbClr val="C0C0C0"/>
                  </a:outerShdw>
                </a:effectLst>
              </a:rPr>
              <a:t> СВАКОДНЕВНА ФИЗИЧКА АКТИВНОСТ И </a:t>
            </a:r>
          </a:p>
          <a:p>
            <a:pPr indent="22225" eaLnBrk="1" hangingPunct="1">
              <a:lnSpc>
                <a:spcPct val="80000"/>
              </a:lnSpc>
              <a:defRPr/>
            </a:pPr>
            <a:r>
              <a:rPr lang="sr-Cyrl-CS" sz="2000" b="1" dirty="0" smtClean="0">
                <a:effectLst>
                  <a:outerShdw blurRad="38100" dist="38100" dir="2700000" algn="tl">
                    <a:srgbClr val="C0C0C0"/>
                  </a:outerShdw>
                </a:effectLst>
              </a:rPr>
              <a:t> КОНТРОЛА ТЕЛЕСНЕ МАСЕ</a:t>
            </a:r>
            <a:r>
              <a:rPr lang="sr-Latn-CS" sz="2000" dirty="0" smtClean="0">
                <a:effectLst>
                  <a:outerShdw blurRad="38100" dist="38100" dir="2700000" algn="tl">
                    <a:srgbClr val="C0C0C0"/>
                  </a:outerShdw>
                </a:effectLst>
              </a:rPr>
              <a:t>. </a:t>
            </a:r>
          </a:p>
          <a:p>
            <a:pPr indent="22225" eaLnBrk="1" hangingPunct="1">
              <a:lnSpc>
                <a:spcPct val="80000"/>
              </a:lnSpc>
              <a:buFontTx/>
              <a:buNone/>
              <a:defRPr/>
            </a:pPr>
            <a:endParaRPr lang="sr-Latn-CS" sz="2000" dirty="0" smtClean="0">
              <a:effectLst>
                <a:outerShdw blurRad="38100" dist="38100" dir="2700000" algn="tl">
                  <a:srgbClr val="C0C0C0"/>
                </a:outerShdw>
              </a:effectLst>
            </a:endParaRPr>
          </a:p>
          <a:p>
            <a:pPr indent="22225" eaLnBrk="1" hangingPunct="1">
              <a:lnSpc>
                <a:spcPct val="80000"/>
              </a:lnSpc>
              <a:buFontTx/>
              <a:buNone/>
              <a:defRPr/>
            </a:pPr>
            <a:r>
              <a:rPr lang="sr-Cyrl-CS" sz="2400" dirty="0" smtClean="0">
                <a:effectLst>
                  <a:outerShdw blurRad="38100" dist="38100" dir="2700000" algn="tl">
                    <a:srgbClr val="C0C0C0"/>
                  </a:outerShdw>
                </a:effectLst>
                <a:latin typeface="Times New Roman" pitchFamily="18" charset="0"/>
              </a:rPr>
              <a:t>оптимална физичка активност, оптимална телесна тежина и адекватна исхрана могу додати 9,6% година живота, </a:t>
            </a:r>
          </a:p>
          <a:p>
            <a:pPr indent="22225" eaLnBrk="1" hangingPunct="1">
              <a:lnSpc>
                <a:spcPct val="80000"/>
              </a:lnSpc>
              <a:buFontTx/>
              <a:buNone/>
              <a:defRPr/>
            </a:pPr>
            <a:r>
              <a:rPr lang="sr-Cyrl-CS" sz="2400" dirty="0" smtClean="0">
                <a:effectLst>
                  <a:outerShdw blurRad="38100" dist="38100" dir="2700000" algn="tl">
                    <a:srgbClr val="C0C0C0"/>
                  </a:outerShdw>
                </a:effectLst>
                <a:latin typeface="Times New Roman" pitchFamily="18" charset="0"/>
              </a:rPr>
              <a:t>неадекватна исхрана, гојазност и седентарни начин живота могу одузети 9,6% година живота човека.</a:t>
            </a:r>
            <a:endParaRPr lang="sr-Latn-CS" sz="2400" dirty="0" smtClean="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38628694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type="body" idx="1"/>
          </p:nvPr>
        </p:nvSpPr>
        <p:spPr>
          <a:xfrm>
            <a:off x="457200" y="332656"/>
            <a:ext cx="8229600" cy="5793507"/>
          </a:xfrm>
        </p:spPr>
        <p:txBody>
          <a:bodyPr/>
          <a:lstStyle/>
          <a:p>
            <a:pPr eaLnBrk="1" hangingPunct="1">
              <a:lnSpc>
                <a:spcPct val="80000"/>
              </a:lnSpc>
              <a:buFontTx/>
              <a:buNone/>
              <a:defRPr/>
            </a:pPr>
            <a:r>
              <a:rPr lang="sr-Cyrl-CS" sz="2800" dirty="0" smtClean="0">
                <a:effectLst>
                  <a:outerShdw blurRad="38100" dist="38100" dir="2700000" algn="tl">
                    <a:srgbClr val="C0C0C0"/>
                  </a:outerShdw>
                </a:effectLst>
              </a:rPr>
              <a:t>Одступања су у односу на положај биљних уља и рафинисаних житарица. </a:t>
            </a:r>
          </a:p>
          <a:p>
            <a:pPr eaLnBrk="1" hangingPunct="1">
              <a:lnSpc>
                <a:spcPct val="80000"/>
              </a:lnSpc>
              <a:buFontTx/>
              <a:buNone/>
              <a:defRPr/>
            </a:pPr>
            <a:r>
              <a:rPr lang="sr-Cyrl-CS" sz="2800" dirty="0" smtClean="0">
                <a:effectLst>
                  <a:outerShdw blurRad="38100" dist="38100" dir="2700000" algn="tl">
                    <a:srgbClr val="C0C0C0"/>
                  </a:outerShdw>
                </a:effectLst>
              </a:rPr>
              <a:t>Истиче се протективна улога легуминоза, коштуњавог воћа и семенки и </a:t>
            </a:r>
          </a:p>
          <a:p>
            <a:pPr eaLnBrk="1" hangingPunct="1">
              <a:lnSpc>
                <a:spcPct val="80000"/>
              </a:lnSpc>
              <a:buFontTx/>
              <a:buNone/>
              <a:defRPr/>
            </a:pPr>
            <a:r>
              <a:rPr lang="sr-Cyrl-CS" sz="2800" dirty="0" smtClean="0">
                <a:effectLst>
                  <a:outerShdw blurRad="38100" dist="38100" dir="2700000" algn="tl">
                    <a:srgbClr val="C0C0C0"/>
                  </a:outerShdw>
                </a:effectLst>
              </a:rPr>
              <a:t>морбогени значај црвеног меса, млечних масти, белог брашна и шећера.</a:t>
            </a:r>
          </a:p>
          <a:p>
            <a:pPr eaLnBrk="1" hangingPunct="1">
              <a:lnSpc>
                <a:spcPct val="80000"/>
              </a:lnSpc>
              <a:buFontTx/>
              <a:buNone/>
              <a:defRPr/>
            </a:pPr>
            <a:r>
              <a:rPr lang="sr-Cyrl-CS" sz="2800" dirty="0" smtClean="0">
                <a:effectLst>
                  <a:outerShdw blurRad="38100" dist="38100" dir="2700000" algn="tl">
                    <a:srgbClr val="C0C0C0"/>
                  </a:outerShdw>
                </a:effectLst>
              </a:rPr>
              <a:t>	Уз базу Пирамиде као основа исхране стављене су </a:t>
            </a:r>
            <a:r>
              <a:rPr lang="sr-Cyrl-CS" sz="2800" b="1" dirty="0" smtClean="0">
                <a:effectLst>
                  <a:outerShdw blurRad="38100" dist="38100" dir="2700000" algn="tl">
                    <a:srgbClr val="C0C0C0"/>
                  </a:outerShdw>
                </a:effectLst>
              </a:rPr>
              <a:t>житарице</a:t>
            </a:r>
            <a:r>
              <a:rPr lang="sr-Cyrl-CS" sz="2800" dirty="0" smtClean="0">
                <a:effectLst>
                  <a:outerShdw blurRad="38100" dist="38100" dir="2700000" algn="tl">
                    <a:srgbClr val="C0C0C0"/>
                  </a:outerShdw>
                </a:effectLst>
              </a:rPr>
              <a:t> али се наглашава – </a:t>
            </a:r>
            <a:r>
              <a:rPr lang="sr-Cyrl-CS" sz="2800" b="1" dirty="0" smtClean="0">
                <a:effectLst>
                  <a:outerShdw blurRad="38100" dist="38100" dir="2700000" algn="tl">
                    <a:srgbClr val="C0C0C0"/>
                  </a:outerShdw>
                </a:effectLst>
              </a:rPr>
              <a:t>ЦЕЛО ЗРНО</a:t>
            </a:r>
            <a:r>
              <a:rPr lang="sr-Cyrl-CS" sz="2800" dirty="0" smtClean="0">
                <a:effectLst>
                  <a:outerShdw blurRad="38100" dist="38100" dir="2700000" algn="tl">
                    <a:srgbClr val="C0C0C0"/>
                  </a:outerShdw>
                </a:effectLst>
              </a:rPr>
              <a:t>. Употреба интегралних житарица у већини оброка обезбеђује енергију уз боље контролисан, равномернији ниво глукозе и инсулина у крви.</a:t>
            </a:r>
          </a:p>
          <a:p>
            <a:pPr eaLnBrk="1" hangingPunct="1">
              <a:lnSpc>
                <a:spcPct val="80000"/>
              </a:lnSpc>
              <a:buFontTx/>
              <a:buNone/>
              <a:defRPr/>
            </a:pPr>
            <a:endParaRPr lang="sr-Cyrl-CS" sz="2800" dirty="0" smtClean="0">
              <a:effectLst>
                <a:outerShdw blurRad="38100" dist="38100" dir="2700000" algn="tl">
                  <a:srgbClr val="C0C0C0"/>
                </a:outerShdw>
              </a:effectLst>
            </a:endParaRPr>
          </a:p>
          <a:p>
            <a:pPr eaLnBrk="1" hangingPunct="1">
              <a:lnSpc>
                <a:spcPct val="80000"/>
              </a:lnSpc>
              <a:buFontTx/>
              <a:buNone/>
              <a:defRPr/>
            </a:pPr>
            <a:r>
              <a:rPr lang="sr-Cyrl-CS" sz="2800" dirty="0" smtClean="0">
                <a:effectLst>
                  <a:outerShdw blurRad="38100" dist="38100" dir="2700000" algn="tl">
                    <a:srgbClr val="C0C0C0"/>
                  </a:outerShdw>
                </a:effectLst>
              </a:rPr>
              <a:t>	</a:t>
            </a:r>
            <a:r>
              <a:rPr lang="sr-Cyrl-CS" sz="2800" b="1" dirty="0" smtClean="0">
                <a:effectLst>
                  <a:outerShdw blurRad="38100" dist="38100" dir="2700000" algn="tl">
                    <a:srgbClr val="C0C0C0"/>
                  </a:outerShdw>
                </a:effectLst>
              </a:rPr>
              <a:t>Биљна уља</a:t>
            </a:r>
            <a:r>
              <a:rPr lang="sr-Cyrl-CS" sz="2800" dirty="0" smtClean="0">
                <a:effectLst>
                  <a:outerShdw blurRad="38100" dist="38100" dir="2700000" algn="tl">
                    <a:srgbClr val="C0C0C0"/>
                  </a:outerShdw>
                </a:effectLst>
              </a:rPr>
              <a:t> се, налазе близу базе Пирамиде. </a:t>
            </a:r>
          </a:p>
          <a:p>
            <a:pPr eaLnBrk="1" hangingPunct="1">
              <a:lnSpc>
                <a:spcPct val="80000"/>
              </a:lnSpc>
              <a:buFontTx/>
              <a:buNone/>
              <a:defRPr/>
            </a:pPr>
            <a:r>
              <a:rPr lang="sr-Cyrl-CS" sz="2800" dirty="0" smtClean="0">
                <a:effectLst>
                  <a:outerShdw blurRad="38100" dist="38100" dir="2700000" algn="tl">
                    <a:srgbClr val="C0C0C0"/>
                  </a:outerShdw>
                </a:effectLst>
              </a:rPr>
              <a:t> Водич здраве исхране прави разлику између „добрих“ и  „ лоших“ масноћа. </a:t>
            </a:r>
            <a:endParaRPr lang="sr-Latn-CS" sz="2800" dirty="0" smtClean="0">
              <a:effectLst>
                <a:outerShdw blurRad="38100" dist="38100" dir="2700000" algn="tl">
                  <a:srgbClr val="C0C0C0"/>
                </a:outerShdw>
              </a:effectLst>
            </a:endParaRPr>
          </a:p>
          <a:p>
            <a:pPr>
              <a:lnSpc>
                <a:spcPct val="80000"/>
              </a:lnSpc>
              <a:defRPr/>
            </a:pPr>
            <a:endParaRPr lang="sr-Latn-CS" sz="2000" dirty="0" smtClean="0"/>
          </a:p>
        </p:txBody>
      </p:sp>
    </p:spTree>
    <p:extLst>
      <p:ext uri="{BB962C8B-B14F-4D97-AF65-F5344CB8AC3E}">
        <p14:creationId xmlns:p14="http://schemas.microsoft.com/office/powerpoint/2010/main" xmlns="" val="1508680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Piramida ishrane"/>
          <p:cNvPicPr>
            <a:picLocks noChangeAspect="1" noChangeArrowheads="1"/>
          </p:cNvPicPr>
          <p:nvPr/>
        </p:nvPicPr>
        <p:blipFill>
          <a:blip r:embed="rId2" cstate="print"/>
          <a:srcRect/>
          <a:stretch>
            <a:fillRect/>
          </a:stretch>
        </p:blipFill>
        <p:spPr bwMode="auto">
          <a:xfrm>
            <a:off x="2051050" y="0"/>
            <a:ext cx="5329238" cy="6858000"/>
          </a:xfrm>
          <a:prstGeom prst="rect">
            <a:avLst/>
          </a:prstGeom>
          <a:noFill/>
          <a:ln w="9525">
            <a:noFill/>
            <a:miter lim="800000"/>
            <a:headEnd/>
            <a:tailEnd/>
          </a:ln>
        </p:spPr>
      </p:pic>
    </p:spTree>
    <p:extLst>
      <p:ext uri="{BB962C8B-B14F-4D97-AF65-F5344CB8AC3E}">
        <p14:creationId xmlns:p14="http://schemas.microsoft.com/office/powerpoint/2010/main" xmlns="" val="20193125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3"/>
          <p:cNvSpPr>
            <a:spLocks noGrp="1" noChangeArrowheads="1"/>
          </p:cNvSpPr>
          <p:nvPr>
            <p:ph type="body" idx="4294967295"/>
          </p:nvPr>
        </p:nvSpPr>
        <p:spPr>
          <a:xfrm>
            <a:off x="468313" y="548680"/>
            <a:ext cx="8229600" cy="6048671"/>
          </a:xfrm>
        </p:spPr>
        <p:txBody>
          <a:bodyPr>
            <a:noAutofit/>
          </a:bodyPr>
          <a:lstStyle/>
          <a:p>
            <a:pPr eaLnBrk="1" hangingPunct="1">
              <a:lnSpc>
                <a:spcPct val="80000"/>
              </a:lnSpc>
              <a:buFontTx/>
              <a:buNone/>
              <a:defRPr/>
            </a:pPr>
            <a:r>
              <a:rPr lang="sr-Cyrl-CS" sz="2400" b="1" dirty="0" smtClean="0">
                <a:effectLst>
                  <a:outerShdw blurRad="38100" dist="38100" dir="2700000" algn="tl">
                    <a:srgbClr val="C0C0C0"/>
                  </a:outerShdw>
                </a:effectLst>
              </a:rPr>
              <a:t>ПРЕПОРУКЕ:</a:t>
            </a:r>
          </a:p>
          <a:p>
            <a:pPr eaLnBrk="1" hangingPunct="1">
              <a:lnSpc>
                <a:spcPct val="80000"/>
              </a:lnSpc>
              <a:buFontTx/>
              <a:buNone/>
              <a:defRPr/>
            </a:pPr>
            <a:r>
              <a:rPr lang="sr-Latn-CS" sz="2400" b="1" dirty="0" smtClean="0">
                <a:effectLst>
                  <a:outerShdw blurRad="38100" dist="38100" dir="2700000" algn="tl">
                    <a:srgbClr val="C0C0C0"/>
                  </a:outerShdw>
                </a:effectLst>
              </a:rPr>
              <a:t>Препоруке за унос масти су: </a:t>
            </a:r>
            <a:endParaRPr lang="en-US" sz="2400" b="1" dirty="0" smtClean="0">
              <a:effectLst>
                <a:outerShdw blurRad="38100" dist="38100" dir="2700000" algn="tl">
                  <a:srgbClr val="C0C0C0"/>
                </a:outerShdw>
              </a:effectLst>
            </a:endParaRPr>
          </a:p>
          <a:p>
            <a:pPr eaLnBrk="1" hangingPunct="1">
              <a:lnSpc>
                <a:spcPct val="80000"/>
              </a:lnSpc>
              <a:buFontTx/>
              <a:buNone/>
              <a:defRPr/>
            </a:pPr>
            <a:endParaRPr lang="sr-Latn-CS" sz="2400" b="1" dirty="0" smtClean="0">
              <a:effectLst>
                <a:outerShdw blurRad="38100" dist="38100" dir="2700000" algn="tl">
                  <a:srgbClr val="C0C0C0"/>
                </a:outerShdw>
              </a:effectLst>
            </a:endParaRPr>
          </a:p>
          <a:p>
            <a:pPr eaLnBrk="1" hangingPunct="1">
              <a:lnSpc>
                <a:spcPct val="80000"/>
              </a:lnSpc>
              <a:defRPr/>
            </a:pPr>
            <a:r>
              <a:rPr lang="sr-Latn-CS" sz="2400" dirty="0" smtClean="0">
                <a:effectLst>
                  <a:outerShdw blurRad="38100" dist="38100" dir="2700000" algn="tl">
                    <a:srgbClr val="C0C0C0"/>
                  </a:outerShdw>
                </a:effectLst>
              </a:rPr>
              <a:t>елиминисати транс масне киселине и заменити их полинезасићеним и мононезасићеним мастима;</a:t>
            </a:r>
          </a:p>
          <a:p>
            <a:pPr eaLnBrk="1" hangingPunct="1">
              <a:lnSpc>
                <a:spcPct val="80000"/>
              </a:lnSpc>
              <a:defRPr/>
            </a:pPr>
            <a:r>
              <a:rPr lang="sr-Latn-CS" sz="2400" dirty="0" smtClean="0">
                <a:effectLst>
                  <a:outerShdw blurRad="38100" dist="38100" dir="2700000" algn="tl">
                    <a:srgbClr val="C0C0C0"/>
                  </a:outerShdw>
                </a:effectLst>
              </a:rPr>
              <a:t>ограничити </a:t>
            </a:r>
            <a:r>
              <a:rPr lang="en-US" sz="2400" dirty="0" err="1" smtClean="0">
                <a:effectLst>
                  <a:outerShdw blurRad="38100" dist="38100" dir="2700000" algn="tl">
                    <a:srgbClr val="C0C0C0"/>
                  </a:outerShdw>
                </a:effectLst>
              </a:rPr>
              <a:t>унос</a:t>
            </a:r>
            <a:r>
              <a:rPr lang="en-US" sz="2400" dirty="0" smtClean="0">
                <a:effectLst>
                  <a:outerShdw blurRad="38100" dist="38100" dir="2700000" algn="tl">
                    <a:srgbClr val="C0C0C0"/>
                  </a:outerShdw>
                </a:effectLst>
              </a:rPr>
              <a:t> </a:t>
            </a:r>
            <a:r>
              <a:rPr lang="sr-Latn-CS" sz="2400" dirty="0" smtClean="0">
                <a:effectLst>
                  <a:outerShdw blurRad="38100" dist="38100" dir="2700000" algn="tl">
                    <a:srgbClr val="C0C0C0"/>
                  </a:outerShdw>
                </a:effectLst>
              </a:rPr>
              <a:t>засићен</a:t>
            </a:r>
            <a:r>
              <a:rPr lang="en-US" sz="2400" dirty="0" err="1" smtClean="0">
                <a:effectLst>
                  <a:outerShdw blurRad="38100" dist="38100" dir="2700000" algn="tl">
                    <a:srgbClr val="C0C0C0"/>
                  </a:outerShdw>
                </a:effectLst>
              </a:rPr>
              <a:t>их</a:t>
            </a:r>
            <a:r>
              <a:rPr lang="sr-Latn-CS" sz="2400" dirty="0" smtClean="0">
                <a:effectLst>
                  <a:outerShdw blurRad="38100" dist="38100" dir="2700000" algn="tl">
                    <a:srgbClr val="C0C0C0"/>
                  </a:outerShdw>
                </a:effectLst>
              </a:rPr>
              <a:t> масти.</a:t>
            </a:r>
            <a:endParaRPr lang="en-US" sz="2400" dirty="0" smtClean="0">
              <a:effectLst>
                <a:outerShdw blurRad="38100" dist="38100" dir="2700000" algn="tl">
                  <a:srgbClr val="C0C0C0"/>
                </a:outerShdw>
              </a:effectLst>
            </a:endParaRPr>
          </a:p>
          <a:p>
            <a:pPr eaLnBrk="1" hangingPunct="1">
              <a:lnSpc>
                <a:spcPct val="80000"/>
              </a:lnSpc>
              <a:buFontTx/>
              <a:buNone/>
              <a:defRPr/>
            </a:pPr>
            <a:endParaRPr lang="en-US" sz="2400" dirty="0" smtClean="0">
              <a:effectLst>
                <a:outerShdw blurRad="38100" dist="38100" dir="2700000" algn="tl">
                  <a:srgbClr val="C0C0C0"/>
                </a:outerShdw>
              </a:effectLst>
            </a:endParaRPr>
          </a:p>
          <a:p>
            <a:pPr eaLnBrk="1" hangingPunct="1">
              <a:lnSpc>
                <a:spcPct val="80000"/>
              </a:lnSpc>
              <a:buFontTx/>
              <a:buNone/>
              <a:defRPr/>
            </a:pPr>
            <a:r>
              <a:rPr lang="sr-Cyrl-CS" sz="2400" b="1" dirty="0" smtClean="0">
                <a:effectLst>
                  <a:outerShdw blurRad="38100" dist="38100" dir="2700000" algn="tl">
                    <a:srgbClr val="C0C0C0"/>
                  </a:outerShdw>
                </a:effectLst>
              </a:rPr>
              <a:t>Препоруке за унос воћа и поврћа:</a:t>
            </a:r>
            <a:endParaRPr lang="sr-Latn-CS" sz="2400" b="1" dirty="0" smtClean="0">
              <a:effectLst>
                <a:outerShdw blurRad="38100" dist="38100" dir="2700000" algn="tl">
                  <a:srgbClr val="C0C0C0"/>
                </a:outerShdw>
              </a:effectLst>
            </a:endParaRPr>
          </a:p>
          <a:p>
            <a:pPr eaLnBrk="1" hangingPunct="1">
              <a:lnSpc>
                <a:spcPct val="80000"/>
              </a:lnSpc>
              <a:buFontTx/>
              <a:buNone/>
              <a:defRPr/>
            </a:pPr>
            <a:r>
              <a:rPr lang="sr-Latn-CS" sz="2400" b="1" dirty="0" smtClean="0">
                <a:effectLst>
                  <a:outerShdw blurRad="38100" dist="38100" dir="2700000" algn="tl">
                    <a:srgbClr val="C0C0C0"/>
                  </a:outerShdw>
                </a:effectLst>
              </a:rPr>
              <a:t>Поврће </a:t>
            </a:r>
            <a:r>
              <a:rPr lang="sr-Latn-CS" sz="2400" dirty="0" smtClean="0">
                <a:effectLst>
                  <a:outerShdw blurRad="38100" dist="38100" dir="2700000" algn="tl">
                    <a:srgbClr val="C0C0C0"/>
                  </a:outerShdw>
                </a:effectLst>
              </a:rPr>
              <a:t>у изобиљу и </a:t>
            </a:r>
            <a:r>
              <a:rPr lang="sr-Latn-CS" sz="2400" b="1" dirty="0" smtClean="0">
                <a:effectLst>
                  <a:outerShdw blurRad="38100" dist="38100" dir="2700000" algn="tl">
                    <a:srgbClr val="C0C0C0"/>
                  </a:outerShdw>
                </a:effectLst>
              </a:rPr>
              <a:t>воће </a:t>
            </a:r>
            <a:r>
              <a:rPr lang="sr-Latn-CS" sz="2400" dirty="0" smtClean="0">
                <a:effectLst>
                  <a:outerShdw blurRad="38100" dist="38100" dir="2700000" algn="tl">
                    <a:srgbClr val="C0C0C0"/>
                  </a:outerShdw>
                </a:effectLst>
              </a:rPr>
              <a:t>2-3 пута дневно обезбеђује нам: </a:t>
            </a:r>
            <a:endParaRPr lang="en-US" sz="2400" dirty="0" smtClean="0">
              <a:effectLst>
                <a:outerShdw blurRad="38100" dist="38100" dir="2700000" algn="tl">
                  <a:srgbClr val="C0C0C0"/>
                </a:outerShdw>
              </a:effectLst>
            </a:endParaRPr>
          </a:p>
          <a:p>
            <a:pPr eaLnBrk="1" hangingPunct="1">
              <a:lnSpc>
                <a:spcPct val="80000"/>
              </a:lnSpc>
              <a:buFontTx/>
              <a:buNone/>
              <a:defRPr/>
            </a:pPr>
            <a:endParaRPr lang="sr-Latn-CS" sz="2400" dirty="0" smtClean="0">
              <a:effectLst>
                <a:outerShdw blurRad="38100" dist="38100" dir="2700000" algn="tl">
                  <a:srgbClr val="C0C0C0"/>
                </a:outerShdw>
              </a:effectLst>
            </a:endParaRPr>
          </a:p>
          <a:p>
            <a:pPr eaLnBrk="1" hangingPunct="1">
              <a:lnSpc>
                <a:spcPct val="80000"/>
              </a:lnSpc>
              <a:defRPr/>
            </a:pPr>
            <a:r>
              <a:rPr lang="sr-Latn-CS" sz="2400" dirty="0" smtClean="0">
                <a:effectLst>
                  <a:outerShdw blurRad="38100" dist="38100" dir="2700000" algn="tl">
                    <a:srgbClr val="C0C0C0"/>
                  </a:outerShdw>
                </a:effectLst>
              </a:rPr>
              <a:t>угљене хидрате за свакодневне</a:t>
            </a:r>
            <a:r>
              <a:rPr lang="sr-Cyrl-CS" sz="2400" dirty="0" smtClean="0">
                <a:effectLst>
                  <a:outerShdw blurRad="38100" dist="38100" dir="2700000" algn="tl">
                    <a:srgbClr val="C0C0C0"/>
                  </a:outerShdw>
                </a:effectLst>
              </a:rPr>
              <a:t> </a:t>
            </a:r>
            <a:r>
              <a:rPr lang="sr-Latn-CS" sz="2400" dirty="0" smtClean="0">
                <a:effectLst>
                  <a:outerShdw blurRad="38100" dist="38100" dir="2700000" algn="tl">
                    <a:srgbClr val="C0C0C0"/>
                  </a:outerShdw>
                </a:effectLst>
              </a:rPr>
              <a:t>енергетске расходе;</a:t>
            </a:r>
          </a:p>
          <a:p>
            <a:pPr eaLnBrk="1" hangingPunct="1">
              <a:lnSpc>
                <a:spcPct val="80000"/>
              </a:lnSpc>
              <a:defRPr/>
            </a:pPr>
            <a:r>
              <a:rPr lang="sr-Latn-CS" sz="2400" dirty="0" smtClean="0">
                <a:effectLst>
                  <a:outerShdw blurRad="38100" dist="38100" dir="2700000" algn="tl">
                    <a:srgbClr val="C0C0C0"/>
                  </a:outerShdw>
                </a:effectLst>
              </a:rPr>
              <a:t>обиље витамина и минерала;</a:t>
            </a:r>
          </a:p>
          <a:p>
            <a:pPr eaLnBrk="1" hangingPunct="1">
              <a:lnSpc>
                <a:spcPct val="80000"/>
              </a:lnSpc>
              <a:defRPr/>
            </a:pPr>
            <a:r>
              <a:rPr lang="sr-Latn-CS" sz="2400" dirty="0" smtClean="0">
                <a:effectLst>
                  <a:outerShdw blurRad="38100" dist="38100" dir="2700000" algn="tl">
                    <a:srgbClr val="C0C0C0"/>
                  </a:outerShdw>
                </a:effectLst>
              </a:rPr>
              <a:t>бројне фитонутријенте</a:t>
            </a:r>
            <a:r>
              <a:rPr lang="sr-Cyrl-CS" sz="2400" dirty="0" smtClean="0">
                <a:effectLst>
                  <a:outerShdw blurRad="38100" dist="38100" dir="2700000" algn="tl">
                    <a:srgbClr val="C0C0C0"/>
                  </a:outerShdw>
                </a:effectLst>
              </a:rPr>
              <a:t> </a:t>
            </a:r>
            <a:r>
              <a:rPr lang="sr-Latn-CS" sz="2400" dirty="0" smtClean="0">
                <a:effectLst>
                  <a:outerShdw blurRad="38100" dist="38100" dir="2700000" algn="tl">
                    <a:srgbClr val="C0C0C0"/>
                  </a:outerShdw>
                </a:effectLst>
              </a:rPr>
              <a:t>(флавоноиди, фитостероли, лигнани, терпени</a:t>
            </a:r>
            <a:r>
              <a:rPr lang="en-US" sz="2400" dirty="0" smtClean="0">
                <a:effectLst>
                  <a:outerShdw blurRad="38100" dist="38100" dir="2700000" algn="tl">
                    <a:srgbClr val="C0C0C0"/>
                  </a:outerShdw>
                </a:effectLst>
              </a:rPr>
              <a:t> и </a:t>
            </a:r>
            <a:r>
              <a:rPr lang="en-US" sz="2400" dirty="0" err="1" smtClean="0">
                <a:effectLst>
                  <a:outerShdw blurRad="38100" dist="38100" dir="2700000" algn="tl">
                    <a:srgbClr val="C0C0C0"/>
                  </a:outerShdw>
                </a:effectLst>
              </a:rPr>
              <a:t>др</a:t>
            </a:r>
            <a:r>
              <a:rPr lang="en-US" sz="2400" dirty="0" smtClean="0">
                <a:effectLst>
                  <a:outerShdw blurRad="38100" dist="38100" dir="2700000" algn="tl">
                    <a:srgbClr val="C0C0C0"/>
                  </a:outerShdw>
                </a:effectLst>
              </a:rPr>
              <a:t>.</a:t>
            </a:r>
            <a:r>
              <a:rPr lang="sr-Latn-CS" sz="2400" dirty="0" smtClean="0">
                <a:effectLst>
                  <a:outerShdw blurRad="38100" dist="38100" dir="2700000" algn="tl">
                    <a:srgbClr val="C0C0C0"/>
                  </a:outerShdw>
                </a:effectLst>
              </a:rPr>
              <a:t>);</a:t>
            </a:r>
          </a:p>
          <a:p>
            <a:pPr eaLnBrk="1" hangingPunct="1">
              <a:lnSpc>
                <a:spcPct val="80000"/>
              </a:lnSpc>
              <a:defRPr/>
            </a:pPr>
            <a:r>
              <a:rPr lang="sr-Cyrl-CS" sz="2400" dirty="0" smtClean="0">
                <a:effectLst>
                  <a:outerShdw blurRad="38100" dist="38100" dir="2700000" algn="tl">
                    <a:srgbClr val="C0C0C0"/>
                  </a:outerShdw>
                </a:effectLst>
              </a:rPr>
              <a:t>дијетна влакна.</a:t>
            </a:r>
          </a:p>
        </p:txBody>
      </p:sp>
    </p:spTree>
    <p:extLst>
      <p:ext uri="{BB962C8B-B14F-4D97-AF65-F5344CB8AC3E}">
        <p14:creationId xmlns:p14="http://schemas.microsoft.com/office/powerpoint/2010/main" xmlns="" val="25406214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body" idx="4294967295"/>
          </p:nvPr>
        </p:nvSpPr>
        <p:spPr>
          <a:xfrm>
            <a:off x="457200" y="1052513"/>
            <a:ext cx="8229600" cy="5400675"/>
          </a:xfrm>
        </p:spPr>
        <p:txBody>
          <a:bodyPr/>
          <a:lstStyle/>
          <a:p>
            <a:pPr indent="22225" eaLnBrk="1" hangingPunct="1">
              <a:lnSpc>
                <a:spcPct val="80000"/>
              </a:lnSpc>
              <a:buFontTx/>
              <a:buNone/>
              <a:defRPr/>
            </a:pPr>
            <a:endParaRPr lang="sr-Latn-CS" sz="2000" smtClean="0">
              <a:effectLst>
                <a:outerShdw blurRad="38100" dist="38100" dir="2700000" algn="tl">
                  <a:srgbClr val="C0C0C0"/>
                </a:outerShdw>
              </a:effectLst>
            </a:endParaRP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смањује ризик од гојазности и коморбидитета (ниска енергетска вредност);</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смањује ризик од хроничних болести (висок садржај антиоксиданата);</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побољшава апсорпцију гвожђа (Ц витамин) и садржи гвожђе (броколи, кељ, спанаћ,  коприва);</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смањује ризик од хипертензије (калијум, магнезијум и калцијум);</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превенира анемију и дефект неуралне тубе код новорођенчади (фолна киселина, витамини Б групе);</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смањује ризик од кардиоваскуларних болести;</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снижава ниво холестерола у крви (биљни стероли);</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смањује ризик од настанка тромба (флавоноиди);</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превенирају опстипацију, дивертикулозу црева, хемороиде, болести срца и карцином дебелог црева</a:t>
            </a:r>
            <a:r>
              <a:rPr lang="sr-Latn-CS" sz="2000" smtClean="0">
                <a:solidFill>
                  <a:srgbClr val="FFFFCC"/>
                </a:solidFill>
                <a:effectLst>
                  <a:outerShdw blurRad="38100" dist="38100" dir="2700000" algn="tl">
                    <a:srgbClr val="C0C0C0"/>
                  </a:outerShdw>
                </a:effectLst>
              </a:rPr>
              <a:t>.</a:t>
            </a:r>
            <a:r>
              <a:rPr lang="en-US" sz="2000" smtClean="0">
                <a:effectLst>
                  <a:outerShdw blurRad="38100" dist="38100" dir="2700000" algn="tl">
                    <a:srgbClr val="C0C0C0"/>
                  </a:outerShdw>
                </a:effectLst>
              </a:rPr>
              <a:t> </a:t>
            </a:r>
          </a:p>
        </p:txBody>
      </p:sp>
    </p:spTree>
    <p:extLst>
      <p:ext uri="{BB962C8B-B14F-4D97-AF65-F5344CB8AC3E}">
        <p14:creationId xmlns:p14="http://schemas.microsoft.com/office/powerpoint/2010/main" xmlns="" val="1250865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0" y="1196975"/>
            <a:ext cx="9144000" cy="5578475"/>
          </a:xfrm>
          <a:prstGeom prst="rect">
            <a:avLst/>
          </a:prstGeom>
          <a:noFill/>
          <a:ln w="9525">
            <a:noFill/>
            <a:miter lim="800000"/>
            <a:headEnd/>
            <a:tailEnd/>
          </a:ln>
        </p:spPr>
        <p:txBody>
          <a:bodyPr>
            <a:spAutoFit/>
          </a:bodyPr>
          <a:lstStyle/>
          <a:p>
            <a:pPr indent="274638"/>
            <a:endParaRPr lang="sr-Latn-CS" sz="2400">
              <a:solidFill>
                <a:srgbClr val="FFFFCC"/>
              </a:solidFill>
            </a:endParaRPr>
          </a:p>
          <a:p>
            <a:pPr indent="274638"/>
            <a:r>
              <a:rPr lang="en-US" sz="3600">
                <a:latin typeface="Times New Roman" pitchFamily="18" charset="0"/>
                <a:cs typeface="Times New Roman" pitchFamily="18" charset="0"/>
              </a:rPr>
              <a:t>-</a:t>
            </a:r>
            <a:r>
              <a:rPr lang="sr-Cyrl-CS" sz="3600">
                <a:latin typeface="Times New Roman" pitchFamily="18" charset="0"/>
                <a:cs typeface="Times New Roman" pitchFamily="18" charset="0"/>
              </a:rPr>
              <a:t>основа</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живота</a:t>
            </a:r>
            <a:endParaRPr lang="en-US" sz="3600">
              <a:latin typeface="Times New Roman" pitchFamily="18" charset="0"/>
              <a:cs typeface="Times New Roman" pitchFamily="18" charset="0"/>
            </a:endParaRPr>
          </a:p>
          <a:p>
            <a:pPr indent="274638"/>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сва</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жива</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бића</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се</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хране</a:t>
            </a:r>
            <a:endParaRPr lang="en-US" sz="3600">
              <a:latin typeface="Times New Roman" pitchFamily="18" charset="0"/>
              <a:cs typeface="Times New Roman" pitchFamily="18" charset="0"/>
            </a:endParaRPr>
          </a:p>
          <a:p>
            <a:pPr indent="274638"/>
            <a:endParaRPr lang="sr-Cyrl-CS" sz="3600">
              <a:latin typeface="Times New Roman" pitchFamily="18" charset="0"/>
              <a:cs typeface="Times New Roman" pitchFamily="18" charset="0"/>
            </a:endParaRPr>
          </a:p>
          <a:p>
            <a:pPr indent="274638"/>
            <a:r>
              <a:rPr lang="sr-Cyrl-CS" sz="3600">
                <a:latin typeface="Times New Roman" pitchFamily="18" charset="0"/>
                <a:cs typeface="Times New Roman" pitchFamily="18" charset="0"/>
              </a:rPr>
              <a:t>Функције исхране</a:t>
            </a:r>
            <a:r>
              <a:rPr lang="en-US" sz="3600">
                <a:latin typeface="Times New Roman" pitchFamily="18" charset="0"/>
                <a:cs typeface="Times New Roman" pitchFamily="18" charset="0"/>
              </a:rPr>
              <a:t>:</a:t>
            </a:r>
          </a:p>
          <a:p>
            <a:pPr indent="274638">
              <a:buFontTx/>
              <a:buChar char="•"/>
            </a:pPr>
            <a:r>
              <a:rPr lang="sr-Cyrl-CS" sz="3200">
                <a:latin typeface="Times New Roman" pitchFamily="18" charset="0"/>
                <a:cs typeface="Times New Roman" pitchFamily="18" charset="0"/>
              </a:rPr>
              <a:t>обезбеђивање структуре</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организма</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изградња</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ћелија</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и</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ткива</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раст</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развој</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и</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регенерацију</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и</a:t>
            </a:r>
            <a:r>
              <a:rPr lang="sr-Latn-CS" sz="3200">
                <a:latin typeface="Times New Roman" pitchFamily="18" charset="0"/>
                <a:cs typeface="Times New Roman" pitchFamily="18" charset="0"/>
              </a:rPr>
              <a:t>	</a:t>
            </a:r>
            <a:endParaRPr lang="en-US" sz="3200">
              <a:latin typeface="Times New Roman" pitchFamily="18" charset="0"/>
              <a:cs typeface="Times New Roman" pitchFamily="18" charset="0"/>
            </a:endParaRPr>
          </a:p>
          <a:p>
            <a:pPr indent="274638">
              <a:buFontTx/>
              <a:buChar char="•"/>
            </a:pPr>
            <a:r>
              <a:rPr lang="sr-Cyrl-CS" sz="3200">
                <a:latin typeface="Times New Roman" pitchFamily="18" charset="0"/>
                <a:cs typeface="Times New Roman" pitchFamily="18" charset="0"/>
              </a:rPr>
              <a:t>функције</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организма</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енергетска</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метаболичко</a:t>
            </a:r>
            <a:r>
              <a:rPr lang="en-US" sz="3200">
                <a:latin typeface="Times New Roman" pitchFamily="18" charset="0"/>
                <a:cs typeface="Times New Roman" pitchFamily="18" charset="0"/>
              </a:rPr>
              <a:t>-</a:t>
            </a:r>
            <a:r>
              <a:rPr lang="sr-Cyrl-CS" sz="3200">
                <a:latin typeface="Times New Roman" pitchFamily="18" charset="0"/>
                <a:cs typeface="Times New Roman" pitchFamily="18" charset="0"/>
              </a:rPr>
              <a:t>регулаторна</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и</a:t>
            </a:r>
            <a:r>
              <a:rPr lang="en-US" sz="3200">
                <a:latin typeface="Times New Roman" pitchFamily="18" charset="0"/>
                <a:cs typeface="Times New Roman" pitchFamily="18" charset="0"/>
              </a:rPr>
              <a:t> </a:t>
            </a:r>
            <a:r>
              <a:rPr lang="sr-Cyrl-CS" sz="3200">
                <a:latin typeface="Times New Roman" pitchFamily="18" charset="0"/>
                <a:cs typeface="Times New Roman" pitchFamily="18" charset="0"/>
              </a:rPr>
              <a:t>заштитн</a:t>
            </a:r>
            <a:r>
              <a:rPr lang="sr-Cyrl-CS" sz="3200">
                <a:latin typeface="Times New Roman" pitchFamily="18" charset="0"/>
              </a:rPr>
              <a:t>а</a:t>
            </a:r>
            <a:r>
              <a:rPr lang="sr-Cyrl-CS" sz="3200"/>
              <a:t> </a:t>
            </a:r>
            <a:r>
              <a:rPr lang="sr-Cyrl-CS" sz="3200">
                <a:latin typeface="Times New Roman" pitchFamily="18" charset="0"/>
              </a:rPr>
              <a:t>улога</a:t>
            </a:r>
            <a:r>
              <a:rPr lang="en-US" sz="3200">
                <a:latin typeface="Times New Roman" pitchFamily="18" charset="0"/>
              </a:rPr>
              <a:t>).</a:t>
            </a:r>
          </a:p>
          <a:p>
            <a:pPr indent="274638"/>
            <a:endParaRPr lang="en-US" sz="3200"/>
          </a:p>
          <a:p>
            <a:pPr indent="274638"/>
            <a:endParaRPr lang="en-US" sz="3200">
              <a:solidFill>
                <a:srgbClr val="FFFFCC"/>
              </a:solidFill>
            </a:endParaRPr>
          </a:p>
        </p:txBody>
      </p:sp>
    </p:spTree>
    <p:extLst>
      <p:ext uri="{BB962C8B-B14F-4D97-AF65-F5344CB8AC3E}">
        <p14:creationId xmlns:p14="http://schemas.microsoft.com/office/powerpoint/2010/main" xmlns="" val="3268568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body" idx="4294967295"/>
          </p:nvPr>
        </p:nvSpPr>
        <p:spPr>
          <a:xfrm>
            <a:off x="457200" y="1341438"/>
            <a:ext cx="8229600" cy="4784725"/>
          </a:xfrm>
        </p:spPr>
        <p:txBody>
          <a:bodyPr/>
          <a:lstStyle/>
          <a:p>
            <a:pPr indent="22225" eaLnBrk="1" hangingPunct="1">
              <a:lnSpc>
                <a:spcPct val="80000"/>
              </a:lnSpc>
              <a:buFontTx/>
              <a:buNone/>
              <a:defRPr/>
            </a:pPr>
            <a:endParaRPr lang="en-US" sz="2000" b="1" smtClean="0">
              <a:solidFill>
                <a:srgbClr val="FFFFCC"/>
              </a:solidFill>
              <a:effectLst>
                <a:outerShdw blurRad="38100" dist="38100" dir="2700000" algn="tl">
                  <a:srgbClr val="C0C0C0"/>
                </a:outerShdw>
              </a:effectLst>
            </a:endParaRPr>
          </a:p>
          <a:p>
            <a:pPr indent="22225" eaLnBrk="1" hangingPunct="1">
              <a:lnSpc>
                <a:spcPct val="80000"/>
              </a:lnSpc>
              <a:buFontTx/>
              <a:buNone/>
              <a:defRPr/>
            </a:pPr>
            <a:endParaRPr lang="en-US" sz="2000" b="1" smtClean="0">
              <a:solidFill>
                <a:srgbClr val="FFFFCC"/>
              </a:solidFill>
              <a:effectLst>
                <a:outerShdw blurRad="38100" dist="38100" dir="2700000" algn="tl">
                  <a:srgbClr val="C0C0C0"/>
                </a:outerShdw>
              </a:effectLst>
            </a:endParaRPr>
          </a:p>
          <a:p>
            <a:pPr indent="22225" eaLnBrk="1" hangingPunct="1">
              <a:lnSpc>
                <a:spcPct val="80000"/>
              </a:lnSpc>
              <a:buFontTx/>
              <a:buNone/>
              <a:defRPr/>
            </a:pPr>
            <a:endParaRPr lang="en-US" sz="2000" b="1" smtClean="0">
              <a:solidFill>
                <a:srgbClr val="FFFFCC"/>
              </a:solidFill>
              <a:effectLst>
                <a:outerShdw blurRad="38100" dist="38100" dir="2700000" algn="tl">
                  <a:srgbClr val="C0C0C0"/>
                </a:outerShdw>
              </a:effectLst>
            </a:endParaRPr>
          </a:p>
          <a:p>
            <a:pPr indent="22225" eaLnBrk="1" hangingPunct="1">
              <a:lnSpc>
                <a:spcPct val="80000"/>
              </a:lnSpc>
              <a:buFontTx/>
              <a:buNone/>
              <a:defRPr/>
            </a:pPr>
            <a:r>
              <a:rPr lang="sr-Latn-CS" sz="2000" b="1" smtClean="0">
                <a:effectLst>
                  <a:outerShdw blurRad="38100" dist="38100" dir="2700000" algn="tl">
                    <a:srgbClr val="C0C0C0"/>
                  </a:outerShdw>
                </a:effectLst>
              </a:rPr>
              <a:t>Коштуњаво воће и легуминозе</a:t>
            </a:r>
            <a:r>
              <a:rPr lang="sr-Latn-CS" sz="2000" smtClean="0">
                <a:effectLst>
                  <a:outerShdw blurRad="38100" dist="38100" dir="2700000" algn="tl">
                    <a:srgbClr val="C0C0C0"/>
                  </a:outerShdw>
                </a:effectLst>
              </a:rPr>
              <a:t> (1 -</a:t>
            </a: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3 пута дневно) су:</a:t>
            </a:r>
            <a:endParaRPr lang="en-US" sz="2000" smtClean="0">
              <a:effectLst>
                <a:outerShdw blurRad="38100" dist="38100" dir="2700000" algn="tl">
                  <a:srgbClr val="C0C0C0"/>
                </a:outerShdw>
              </a:effectLst>
            </a:endParaRPr>
          </a:p>
          <a:p>
            <a:pPr indent="22225" eaLnBrk="1" hangingPunct="1">
              <a:lnSpc>
                <a:spcPct val="80000"/>
              </a:lnSpc>
              <a:buFontTx/>
              <a:buNone/>
              <a:defRPr/>
            </a:pPr>
            <a:endParaRPr lang="sr-Latn-CS" sz="2000" smtClean="0">
              <a:effectLst>
                <a:outerShdw blurRad="38100" dist="38100" dir="2700000" algn="tl">
                  <a:srgbClr val="C0C0C0"/>
                </a:outerShdw>
              </a:effectLst>
            </a:endParaRP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изванредни извори протеина (есенцијалне амино киселине);</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добри извори гвожђа и калцијума (пасуљ, грашак, сочиво);</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извори дијетних влакана;</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извори липосолубилних витамина</a:t>
            </a:r>
            <a:r>
              <a:rPr lang="en-US" sz="2000" smtClean="0">
                <a:effectLst>
                  <a:outerShdw blurRad="38100" dist="38100" dir="2700000" algn="tl">
                    <a:srgbClr val="C0C0C0"/>
                  </a:outerShdw>
                </a:effectLst>
              </a:rPr>
              <a:t> (А, Д, Е и К)</a:t>
            </a:r>
            <a:r>
              <a:rPr lang="sr-Latn-CS" sz="2000" smtClean="0">
                <a:effectLst>
                  <a:outerShdw blurRad="38100" dist="38100" dir="2700000" algn="tl">
                    <a:srgbClr val="C0C0C0"/>
                  </a:outerShdw>
                </a:effectLst>
              </a:rPr>
              <a:t>;</a:t>
            </a:r>
          </a:p>
          <a:p>
            <a:pPr indent="22225" eaLnBrk="1" hangingPunct="1">
              <a:lnSpc>
                <a:spcPct val="80000"/>
              </a:lnSpc>
              <a:defRPr/>
            </a:pPr>
            <a:r>
              <a:rPr lang="en-U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извори „добрих“ здравих масноћа (орах, лешник, бадем, кикирики, пистаћи).</a:t>
            </a:r>
            <a:endParaRPr lang="en-US" sz="2000" smtClean="0">
              <a:effectLst>
                <a:outerShdw blurRad="38100" dist="38100" dir="2700000" algn="tl">
                  <a:srgbClr val="C0C0C0"/>
                </a:outerShdw>
              </a:effectLst>
            </a:endParaRPr>
          </a:p>
        </p:txBody>
      </p:sp>
    </p:spTree>
    <p:extLst>
      <p:ext uri="{BB962C8B-B14F-4D97-AF65-F5344CB8AC3E}">
        <p14:creationId xmlns:p14="http://schemas.microsoft.com/office/powerpoint/2010/main" xmlns="" val="29594270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body" idx="4294967295"/>
          </p:nvPr>
        </p:nvSpPr>
        <p:spPr>
          <a:xfrm>
            <a:off x="457200" y="333375"/>
            <a:ext cx="8229600" cy="5792788"/>
          </a:xfrm>
        </p:spPr>
        <p:txBody>
          <a:bodyPr/>
          <a:lstStyle/>
          <a:p>
            <a:pPr indent="22225" eaLnBrk="1" hangingPunct="1">
              <a:buFontTx/>
              <a:buNone/>
              <a:defRPr/>
            </a:pPr>
            <a:endParaRPr lang="en-US" sz="2400" b="1" smtClean="0">
              <a:solidFill>
                <a:srgbClr val="FFFFCC"/>
              </a:solidFill>
              <a:effectLst>
                <a:outerShdw blurRad="38100" dist="38100" dir="2700000" algn="tl">
                  <a:srgbClr val="C0C0C0"/>
                </a:outerShdw>
              </a:effectLst>
            </a:endParaRPr>
          </a:p>
          <a:p>
            <a:pPr indent="22225" eaLnBrk="1" hangingPunct="1">
              <a:buFontTx/>
              <a:buNone/>
              <a:defRPr/>
            </a:pPr>
            <a:endParaRPr lang="en-US" sz="2400" b="1" smtClean="0">
              <a:solidFill>
                <a:srgbClr val="FFFFCC"/>
              </a:solidFill>
              <a:effectLst>
                <a:outerShdw blurRad="38100" dist="38100" dir="2700000" algn="tl">
                  <a:srgbClr val="C0C0C0"/>
                </a:outerShdw>
              </a:effectLst>
            </a:endParaRPr>
          </a:p>
          <a:p>
            <a:pPr indent="22225" eaLnBrk="1" hangingPunct="1">
              <a:buFontTx/>
              <a:buNone/>
              <a:defRPr/>
            </a:pPr>
            <a:r>
              <a:rPr lang="sr-Cyrl-CS" sz="2400" b="1" smtClean="0">
                <a:effectLst>
                  <a:outerShdw blurRad="38100" dist="38100" dir="2700000" algn="tl">
                    <a:srgbClr val="C0C0C0"/>
                  </a:outerShdw>
                </a:effectLst>
              </a:rPr>
              <a:t>Препоруке за унос рибе, живине и јаја</a:t>
            </a:r>
            <a:endParaRPr lang="en-US" sz="2400" b="1" smtClean="0">
              <a:effectLst>
                <a:outerShdw blurRad="38100" dist="38100" dir="2700000" algn="tl">
                  <a:srgbClr val="C0C0C0"/>
                </a:outerShdw>
              </a:effectLst>
            </a:endParaRPr>
          </a:p>
          <a:p>
            <a:pPr indent="22225" eaLnBrk="1" hangingPunct="1">
              <a:buFontTx/>
              <a:buNone/>
              <a:defRPr/>
            </a:pPr>
            <a:r>
              <a:rPr lang="sr-Latn-CS" sz="2400" b="1" smtClean="0">
                <a:effectLst>
                  <a:outerShdw blurRad="38100" dist="38100" dir="2700000" algn="tl">
                    <a:srgbClr val="C0C0C0"/>
                  </a:outerShdw>
                </a:effectLst>
              </a:rPr>
              <a:t>Риба, живина и јаја</a:t>
            </a:r>
            <a:r>
              <a:rPr lang="sr-Latn-CS" sz="2400" smtClean="0">
                <a:effectLst>
                  <a:outerShdw blurRad="38100" dist="38100" dir="2700000" algn="tl">
                    <a:srgbClr val="C0C0C0"/>
                  </a:outerShdw>
                </a:effectLst>
              </a:rPr>
              <a:t> (0 – 2 пута дневно)</a:t>
            </a:r>
            <a:endParaRPr lang="en-US" sz="2400" smtClean="0">
              <a:effectLst>
                <a:outerShdw blurRad="38100" dist="38100" dir="2700000" algn="tl">
                  <a:srgbClr val="C0C0C0"/>
                </a:outerShdw>
              </a:effectLst>
            </a:endParaRPr>
          </a:p>
          <a:p>
            <a:pPr indent="22225" eaLnBrk="1" hangingPunct="1">
              <a:buFontTx/>
              <a:buNone/>
              <a:defRPr/>
            </a:pPr>
            <a:endParaRPr lang="sr-Latn-CS" sz="2400" smtClean="0">
              <a:effectLst>
                <a:outerShdw blurRad="38100" dist="38100" dir="2700000" algn="tl">
                  <a:srgbClr val="C0C0C0"/>
                </a:outerShdw>
              </a:effectLst>
            </a:endParaRPr>
          </a:p>
          <a:p>
            <a:pPr indent="22225" eaLnBrk="1" hangingPunct="1">
              <a:defRPr/>
            </a:pPr>
            <a:r>
              <a:rPr lang="en-US" sz="2400" smtClean="0">
                <a:effectLst>
                  <a:outerShdw blurRad="38100" dist="38100" dir="2700000" algn="tl">
                    <a:srgbClr val="C0C0C0"/>
                  </a:outerShdw>
                </a:effectLst>
              </a:rPr>
              <a:t> </a:t>
            </a:r>
            <a:r>
              <a:rPr lang="sr-Latn-CS" sz="2400" smtClean="0">
                <a:effectLst>
                  <a:outerShdw blurRad="38100" dist="38100" dir="2700000" algn="tl">
                    <a:srgbClr val="C0C0C0"/>
                  </a:outerShdw>
                </a:effectLst>
              </a:rPr>
              <a:t>важни извори протеина;</a:t>
            </a:r>
          </a:p>
          <a:p>
            <a:pPr indent="22225" eaLnBrk="1" hangingPunct="1">
              <a:defRPr/>
            </a:pPr>
            <a:r>
              <a:rPr lang="en-US" sz="2400" smtClean="0">
                <a:effectLst>
                  <a:outerShdw blurRad="38100" dist="38100" dir="2700000" algn="tl">
                    <a:srgbClr val="C0C0C0"/>
                  </a:outerShdw>
                </a:effectLst>
              </a:rPr>
              <a:t> </a:t>
            </a:r>
            <a:r>
              <a:rPr lang="sr-Latn-CS" sz="2400" smtClean="0">
                <a:effectLst>
                  <a:outerShdw blurRad="38100" dist="38100" dir="2700000" algn="tl">
                    <a:srgbClr val="C0C0C0"/>
                  </a:outerShdw>
                </a:effectLst>
              </a:rPr>
              <a:t>унос рибе смањује ризик од срчаних обољења;</a:t>
            </a:r>
          </a:p>
          <a:p>
            <a:pPr indent="22225" eaLnBrk="1" hangingPunct="1">
              <a:defRPr/>
            </a:pPr>
            <a:r>
              <a:rPr lang="en-US" sz="2400" smtClean="0">
                <a:effectLst>
                  <a:outerShdw blurRad="38100" dist="38100" dir="2700000" algn="tl">
                    <a:srgbClr val="C0C0C0"/>
                  </a:outerShdw>
                </a:effectLst>
              </a:rPr>
              <a:t> </a:t>
            </a:r>
            <a:r>
              <a:rPr lang="sr-Latn-CS" sz="2400" smtClean="0">
                <a:effectLst>
                  <a:outerShdw blurRad="38100" dist="38100" dir="2700000" algn="tl">
                    <a:srgbClr val="C0C0C0"/>
                  </a:outerShdw>
                </a:effectLst>
              </a:rPr>
              <a:t>пилетина и ћуретина су месо сиромашно у засићеним мастима;</a:t>
            </a:r>
          </a:p>
          <a:p>
            <a:pPr indent="22225" eaLnBrk="1" hangingPunct="1">
              <a:defRPr/>
            </a:pPr>
            <a:r>
              <a:rPr lang="en-US" sz="2400" smtClean="0">
                <a:effectLst>
                  <a:outerShdw blurRad="38100" dist="38100" dir="2700000" algn="tl">
                    <a:srgbClr val="C0C0C0"/>
                  </a:outerShdw>
                </a:effectLst>
              </a:rPr>
              <a:t> </a:t>
            </a:r>
            <a:r>
              <a:rPr lang="sr-Latn-CS" sz="2400" smtClean="0">
                <a:effectLst>
                  <a:outerShdw blurRad="38100" dist="38100" dir="2700000" algn="tl">
                    <a:srgbClr val="C0C0C0"/>
                  </a:outerShdw>
                </a:effectLst>
              </a:rPr>
              <a:t>јаја вероватно нису толико лоша колико се мислило, уствари јаје је много бољи доручак од пржених крофни или пецива од белог брашна</a:t>
            </a:r>
            <a:r>
              <a:rPr lang="en-US" sz="2400" smtClean="0">
                <a:effectLst>
                  <a:outerShdw blurRad="38100" dist="38100" dir="2700000" algn="tl">
                    <a:srgbClr val="C0C0C0"/>
                  </a:outerShdw>
                </a:effectLst>
              </a:rPr>
              <a:t>.</a:t>
            </a:r>
          </a:p>
        </p:txBody>
      </p:sp>
    </p:spTree>
    <p:extLst>
      <p:ext uri="{BB962C8B-B14F-4D97-AF65-F5344CB8AC3E}">
        <p14:creationId xmlns:p14="http://schemas.microsoft.com/office/powerpoint/2010/main" xmlns="" val="10150887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body" idx="4294967295"/>
          </p:nvPr>
        </p:nvSpPr>
        <p:spPr>
          <a:xfrm>
            <a:off x="457200" y="1268413"/>
            <a:ext cx="8229600" cy="4857750"/>
          </a:xfrm>
        </p:spPr>
        <p:txBody>
          <a:bodyPr/>
          <a:lstStyle/>
          <a:p>
            <a:pPr indent="22225" eaLnBrk="1" hangingPunct="1">
              <a:lnSpc>
                <a:spcPct val="80000"/>
              </a:lnSpc>
              <a:buFontTx/>
              <a:buNone/>
              <a:defRPr/>
            </a:pPr>
            <a:r>
              <a:rPr lang="sr-Cyrl-CS" sz="2000" b="1" smtClean="0">
                <a:effectLst>
                  <a:outerShdw blurRad="38100" dist="38100" dir="2700000" algn="tl">
                    <a:srgbClr val="C0C0C0"/>
                  </a:outerShdw>
                </a:effectLst>
              </a:rPr>
              <a:t>Препоруке за унос млека и млечних производа:</a:t>
            </a:r>
          </a:p>
          <a:p>
            <a:pPr indent="22225" eaLnBrk="1" hangingPunct="1">
              <a:lnSpc>
                <a:spcPct val="80000"/>
              </a:lnSpc>
              <a:buFontTx/>
              <a:buNone/>
              <a:defRPr/>
            </a:pPr>
            <a:endParaRPr lang="en-US" sz="2000" smtClean="0">
              <a:effectLst>
                <a:outerShdw blurRad="38100" dist="38100" dir="2700000" algn="tl">
                  <a:srgbClr val="C0C0C0"/>
                </a:outerShdw>
              </a:effectLst>
            </a:endParaRPr>
          </a:p>
          <a:p>
            <a:pPr indent="22225" eaLnBrk="1" hangingPunct="1">
              <a:lnSpc>
                <a:spcPct val="80000"/>
              </a:lnSpc>
              <a:buFontTx/>
              <a:buNone/>
              <a:defRPr/>
            </a:pPr>
            <a:r>
              <a:rPr lang="sr-Latn-CS" sz="2000" smtClean="0">
                <a:effectLst>
                  <a:outerShdw blurRad="38100" dist="38100" dir="2700000" algn="tl">
                    <a:srgbClr val="C0C0C0"/>
                  </a:outerShdw>
                </a:effectLst>
              </a:rPr>
              <a:t>(1 - 2 пута дневно)</a:t>
            </a:r>
            <a:endParaRPr lang="en-US" sz="2000" smtClean="0">
              <a:effectLst>
                <a:outerShdw blurRad="38100" dist="38100" dir="2700000" algn="tl">
                  <a:srgbClr val="C0C0C0"/>
                </a:outerShdw>
              </a:effectLst>
            </a:endParaRPr>
          </a:p>
          <a:p>
            <a:pPr indent="22225" eaLnBrk="1" hangingPunct="1">
              <a:lnSpc>
                <a:spcPct val="80000"/>
              </a:lnSpc>
              <a:buFontTx/>
              <a:buNone/>
              <a:defRPr/>
            </a:pPr>
            <a:endParaRPr lang="en-US" sz="2000" smtClean="0">
              <a:effectLst>
                <a:outerShdw blurRad="38100" dist="38100" dir="2700000" algn="tl">
                  <a:srgbClr val="C0C0C0"/>
                </a:outerShdw>
              </a:effectLst>
            </a:endParaRPr>
          </a:p>
          <a:p>
            <a:pPr indent="22225" eaLnBrk="1" hangingPunct="1">
              <a:lnSpc>
                <a:spcPct val="80000"/>
              </a:lnSpc>
              <a:defRPr/>
            </a:pPr>
            <a:r>
              <a:rPr lang="sr-Cyrl-CS" sz="2000" smtClean="0">
                <a:effectLst>
                  <a:outerShdw blurRad="38100" dist="38100" dir="2700000" algn="tl">
                    <a:srgbClr val="C0C0C0"/>
                  </a:outerShdw>
                </a:effectLst>
              </a:rPr>
              <a:t> </a:t>
            </a:r>
            <a:r>
              <a:rPr lang="sr-Latn-CS" sz="2000" smtClean="0">
                <a:effectLst>
                  <a:outerShdw blurRad="38100" dist="38100" dir="2700000" algn="tl">
                    <a:srgbClr val="C0C0C0"/>
                  </a:outerShdw>
                </a:effectLst>
              </a:rPr>
              <a:t>главни извор калцијума; </a:t>
            </a:r>
            <a:endParaRPr lang="en-US" sz="2000" smtClean="0">
              <a:effectLst>
                <a:outerShdw blurRad="38100" dist="38100" dir="2700000" algn="tl">
                  <a:srgbClr val="C0C0C0"/>
                </a:outerShdw>
              </a:effectLst>
            </a:endParaRPr>
          </a:p>
          <a:p>
            <a:pPr indent="22225" eaLnBrk="1" hangingPunct="1">
              <a:lnSpc>
                <a:spcPct val="80000"/>
              </a:lnSpc>
              <a:defRPr/>
            </a:pPr>
            <a:r>
              <a:rPr lang="en-US" sz="2000" smtClean="0">
                <a:effectLst>
                  <a:outerShdw blurRad="38100" dist="38100" dir="2700000" algn="tl">
                    <a:srgbClr val="C0C0C0"/>
                  </a:outerShdw>
                </a:effectLst>
              </a:rPr>
              <a:t> извор есенцијалних аминокиселина</a:t>
            </a:r>
            <a:r>
              <a:rPr lang="sr-Latn-CS" sz="2000" smtClean="0">
                <a:effectLst>
                  <a:outerShdw blurRad="38100" dist="38100" dir="2700000" algn="tl">
                    <a:srgbClr val="C0C0C0"/>
                  </a:outerShdw>
                </a:effectLst>
              </a:rPr>
              <a:t>;</a:t>
            </a:r>
          </a:p>
          <a:p>
            <a:pPr indent="22225" eaLnBrk="1" hangingPunct="1">
              <a:lnSpc>
                <a:spcPct val="80000"/>
              </a:lnSpc>
              <a:defRPr/>
            </a:pPr>
            <a:r>
              <a:rPr lang="sr-Latn-CS" sz="2000" b="1" smtClean="0">
                <a:effectLst>
                  <a:outerShdw blurRad="38100" dist="38100" dir="2700000" algn="tl">
                    <a:srgbClr val="C0C0C0"/>
                  </a:outerShdw>
                </a:effectLst>
              </a:rPr>
              <a:t> </a:t>
            </a:r>
            <a:r>
              <a:rPr lang="sr-Latn-CS" sz="2000" smtClean="0">
                <a:effectLst>
                  <a:outerShdw blurRad="38100" dist="38100" dir="2700000" algn="tl">
                    <a:srgbClr val="C0C0C0"/>
                  </a:outerShdw>
                </a:effectLst>
              </a:rPr>
              <a:t>млечне масти</a:t>
            </a:r>
            <a:r>
              <a:rPr lang="sr-Latn-CS" sz="2000" b="1" smtClean="0">
                <a:effectLst>
                  <a:outerShdw blurRad="38100" dist="38100" dir="2700000" algn="tl">
                    <a:srgbClr val="C0C0C0"/>
                  </a:outerShdw>
                </a:effectLst>
              </a:rPr>
              <a:t> </a:t>
            </a:r>
            <a:r>
              <a:rPr lang="sr-Latn-CS" sz="2000" smtClean="0">
                <a:effectLst>
                  <a:outerShdw blurRad="38100" dist="38100" dir="2700000" algn="tl">
                    <a:srgbClr val="C0C0C0"/>
                  </a:outerShdw>
                </a:effectLst>
              </a:rPr>
              <a:t>су носиоци засићених масних киселина, посебно миристинске које су </a:t>
            </a:r>
            <a:r>
              <a:rPr lang="sr-Latn-CS" sz="2000" b="1" smtClean="0">
                <a:effectLst>
                  <a:outerShdw blurRad="38100" dist="38100" dir="2700000" algn="tl">
                    <a:srgbClr val="C0C0C0"/>
                  </a:outerShdw>
                </a:effectLst>
              </a:rPr>
              <a:t>високо атерогене</a:t>
            </a:r>
            <a:r>
              <a:rPr lang="sr-Latn-CS" sz="2000" smtClean="0">
                <a:effectLst>
                  <a:outerShdw blurRad="38100" dist="38100" dir="2700000" algn="tl">
                    <a:srgbClr val="C0C0C0"/>
                  </a:outerShdw>
                </a:effectLst>
              </a:rPr>
              <a:t>;</a:t>
            </a:r>
          </a:p>
          <a:p>
            <a:pPr indent="22225" eaLnBrk="1" hangingPunct="1">
              <a:lnSpc>
                <a:spcPct val="80000"/>
              </a:lnSpc>
              <a:defRPr/>
            </a:pPr>
            <a:r>
              <a:rPr lang="sr-Latn-CS" sz="2000" smtClean="0">
                <a:effectLst>
                  <a:outerShdw blurRad="38100" dist="38100" dir="2700000" algn="tl">
                    <a:srgbClr val="C0C0C0"/>
                  </a:outerShdw>
                </a:effectLst>
              </a:rPr>
              <a:t> масне млечне производе (павлака, милерам, кајмак) </a:t>
            </a:r>
            <a:r>
              <a:rPr lang="sr-Cyrl-CS" sz="2000" smtClean="0">
                <a:effectLst>
                  <a:outerShdw blurRad="38100" dist="38100" dir="2700000" algn="tl">
                    <a:srgbClr val="C0C0C0"/>
                  </a:outerShdw>
                </a:effectLst>
              </a:rPr>
              <a:t>користити ограничено</a:t>
            </a:r>
            <a:r>
              <a:rPr lang="sr-Latn-CS" sz="2000" smtClean="0">
                <a:effectLst>
                  <a:outerShdw blurRad="38100" dist="38100" dir="2700000" algn="tl">
                    <a:srgbClr val="C0C0C0"/>
                  </a:outerShdw>
                </a:effectLst>
              </a:rPr>
              <a:t>; </a:t>
            </a:r>
          </a:p>
          <a:p>
            <a:pPr indent="22225" eaLnBrk="1" hangingPunct="1">
              <a:lnSpc>
                <a:spcPct val="80000"/>
              </a:lnSpc>
              <a:defRPr/>
            </a:pPr>
            <a:r>
              <a:rPr lang="sr-Latn-CS" sz="2000" smtClean="0">
                <a:effectLst>
                  <a:outerShdw blurRad="38100" dist="38100" dir="2700000" algn="tl">
                    <a:srgbClr val="C0C0C0"/>
                  </a:outerShdw>
                </a:effectLst>
              </a:rPr>
              <a:t> </a:t>
            </a:r>
            <a:r>
              <a:rPr lang="sr-Cyrl-CS" sz="2000" smtClean="0">
                <a:effectLst>
                  <a:outerShdw blurRad="38100" dist="38100" dir="2700000" algn="tl">
                    <a:srgbClr val="C0C0C0"/>
                  </a:outerShdw>
                </a:effectLst>
              </a:rPr>
              <a:t>употребу ограничити на </a:t>
            </a:r>
            <a:r>
              <a:rPr lang="sr-Latn-CS" sz="2000" smtClean="0">
                <a:effectLst>
                  <a:outerShdw blurRad="38100" dist="38100" dir="2700000" algn="tl">
                    <a:srgbClr val="C0C0C0"/>
                  </a:outerShdw>
                </a:effectLst>
              </a:rPr>
              <a:t>полумасне и немасне млечне производе </a:t>
            </a:r>
            <a:endParaRPr lang="sr-Cyrl-CS" sz="2000" smtClean="0">
              <a:effectLst>
                <a:outerShdw blurRad="38100" dist="38100" dir="2700000" algn="tl">
                  <a:srgbClr val="C0C0C0"/>
                </a:outerShdw>
              </a:effectLst>
            </a:endParaRPr>
          </a:p>
          <a:p>
            <a:pPr indent="22225" eaLnBrk="1" hangingPunct="1">
              <a:lnSpc>
                <a:spcPct val="80000"/>
              </a:lnSpc>
              <a:defRPr/>
            </a:pPr>
            <a:r>
              <a:rPr lang="sr-Latn-CS" sz="2000" smtClean="0">
                <a:effectLst>
                  <a:outerShdw blurRad="38100" dist="38100" dir="2700000" algn="tl">
                    <a:srgbClr val="C0C0C0"/>
                  </a:outerShdw>
                </a:effectLst>
              </a:rPr>
              <a:t>као извор калцијума могу послужити поврће, коштуњаво воће, житарице, морски плодови а по потреби и суплементи.</a:t>
            </a:r>
            <a:r>
              <a:rPr lang="en-US" sz="2000" smtClean="0">
                <a:effectLst>
                  <a:outerShdw blurRad="38100" dist="38100" dir="2700000" algn="tl">
                    <a:srgbClr val="C0C0C0"/>
                  </a:outerShdw>
                </a:effectLst>
              </a:rPr>
              <a:t> </a:t>
            </a:r>
          </a:p>
        </p:txBody>
      </p:sp>
    </p:spTree>
    <p:extLst>
      <p:ext uri="{BB962C8B-B14F-4D97-AF65-F5344CB8AC3E}">
        <p14:creationId xmlns:p14="http://schemas.microsoft.com/office/powerpoint/2010/main" xmlns="" val="18722117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body" idx="4294967295"/>
          </p:nvPr>
        </p:nvSpPr>
        <p:spPr>
          <a:xfrm>
            <a:off x="457200" y="1125538"/>
            <a:ext cx="8507413" cy="5472112"/>
          </a:xfrm>
        </p:spPr>
        <p:txBody>
          <a:bodyPr/>
          <a:lstStyle/>
          <a:p>
            <a:pPr indent="22225" eaLnBrk="1" hangingPunct="1">
              <a:lnSpc>
                <a:spcPct val="80000"/>
              </a:lnSpc>
              <a:buFontTx/>
              <a:buNone/>
              <a:defRPr/>
            </a:pPr>
            <a:r>
              <a:rPr lang="sr-Latn-CS" sz="1800" smtClean="0">
                <a:solidFill>
                  <a:srgbClr val="FFFFCC"/>
                </a:solidFill>
                <a:effectLst>
                  <a:outerShdw blurRad="38100" dist="38100" dir="2700000" algn="tl">
                    <a:srgbClr val="C0C0C0"/>
                  </a:outerShdw>
                </a:effectLst>
              </a:rPr>
              <a:t>	</a:t>
            </a:r>
            <a:endParaRPr lang="en-US" sz="1800" smtClean="0">
              <a:solidFill>
                <a:srgbClr val="FFFFCC"/>
              </a:solidFill>
              <a:effectLst>
                <a:outerShdw blurRad="38100" dist="38100" dir="2700000" algn="tl">
                  <a:srgbClr val="C0C0C0"/>
                </a:outerShdw>
              </a:effectLst>
            </a:endParaRPr>
          </a:p>
          <a:p>
            <a:pPr indent="22225" eaLnBrk="1" hangingPunct="1">
              <a:lnSpc>
                <a:spcPct val="80000"/>
              </a:lnSpc>
              <a:buFontTx/>
              <a:buNone/>
              <a:defRPr/>
            </a:pPr>
            <a:r>
              <a:rPr lang="sr-Latn-CS" sz="2000" smtClean="0">
                <a:effectLst>
                  <a:outerShdw blurRad="38100" dist="38100" dir="2700000" algn="tl">
                    <a:srgbClr val="C0C0C0"/>
                  </a:outerShdw>
                </a:effectLst>
              </a:rPr>
              <a:t>На врху пирамиде су:</a:t>
            </a:r>
          </a:p>
          <a:p>
            <a:pPr indent="22225" eaLnBrk="1" hangingPunct="1">
              <a:lnSpc>
                <a:spcPct val="80000"/>
              </a:lnSpc>
              <a:buFontTx/>
              <a:buNone/>
              <a:defRPr/>
            </a:pPr>
            <a:r>
              <a:rPr lang="sr-Latn-CS" sz="2000" smtClean="0">
                <a:effectLst>
                  <a:outerShdw blurRad="38100" dist="38100" dir="2700000" algn="tl">
                    <a:srgbClr val="C0C0C0"/>
                  </a:outerShdw>
                </a:effectLst>
              </a:rPr>
              <a:t>	</a:t>
            </a:r>
          </a:p>
          <a:p>
            <a:pPr indent="22225" eaLnBrk="1" hangingPunct="1">
              <a:lnSpc>
                <a:spcPct val="80000"/>
              </a:lnSpc>
              <a:buFontTx/>
              <a:buNone/>
              <a:defRPr/>
            </a:pPr>
            <a:r>
              <a:rPr lang="sr-Latn-CS" sz="2000" smtClean="0">
                <a:effectLst>
                  <a:outerShdw blurRad="38100" dist="38100" dir="2700000" algn="tl">
                    <a:srgbClr val="C0C0C0"/>
                  </a:outerShdw>
                </a:effectLst>
              </a:rPr>
              <a:t>	</a:t>
            </a:r>
            <a:r>
              <a:rPr lang="sr-Latn-CS" sz="2000" b="1" smtClean="0">
                <a:effectLst>
                  <a:outerShdw blurRad="38100" dist="38100" dir="2700000" algn="tl">
                    <a:srgbClr val="C0C0C0"/>
                  </a:outerShdw>
                </a:effectLst>
              </a:rPr>
              <a:t>Црвено месо и </a:t>
            </a:r>
            <a:r>
              <a:rPr lang="sr-Cyrl-CS" sz="2000" b="1" smtClean="0">
                <a:effectLst>
                  <a:outerShdw blurRad="38100" dist="38100" dir="2700000" algn="tl">
                    <a:srgbClr val="C0C0C0"/>
                  </a:outerShdw>
                </a:effectLst>
              </a:rPr>
              <a:t>б</a:t>
            </a:r>
            <a:r>
              <a:rPr lang="sr-Latn-CS" sz="2000" b="1" smtClean="0">
                <a:effectLst>
                  <a:outerShdw blurRad="38100" dist="38100" dir="2700000" algn="tl">
                    <a:srgbClr val="C0C0C0"/>
                  </a:outerShdw>
                </a:effectLst>
              </a:rPr>
              <a:t>утер</a:t>
            </a:r>
            <a:r>
              <a:rPr lang="sr-Latn-CS" sz="2000" smtClean="0">
                <a:effectLst>
                  <a:outerShdw blurRad="38100" dist="38100" dir="2700000" algn="tl">
                    <a:srgbClr val="C0C0C0"/>
                  </a:outerShdw>
                </a:effectLst>
              </a:rPr>
              <a:t> које треба </a:t>
            </a:r>
            <a:r>
              <a:rPr lang="sr-Cyrl-CS" sz="2000" smtClean="0">
                <a:effectLst>
                  <a:outerShdw blurRad="38100" dist="38100" dir="2700000" algn="tl">
                    <a:srgbClr val="C0C0C0"/>
                  </a:outerShdw>
                </a:effectLst>
              </a:rPr>
              <a:t>рестриктивно</a:t>
            </a:r>
            <a:r>
              <a:rPr lang="sr-Latn-CS" sz="2000" smtClean="0">
                <a:effectLst>
                  <a:outerShdw blurRad="38100" dist="38100" dir="2700000" algn="tl">
                    <a:srgbClr val="C0C0C0"/>
                  </a:outerShdw>
                </a:effectLst>
              </a:rPr>
              <a:t> користити јер садрже много засићених масних киселина.</a:t>
            </a:r>
          </a:p>
          <a:p>
            <a:pPr indent="22225" eaLnBrk="1" hangingPunct="1">
              <a:lnSpc>
                <a:spcPct val="80000"/>
              </a:lnSpc>
              <a:buFontTx/>
              <a:buNone/>
              <a:defRPr/>
            </a:pPr>
            <a:endParaRPr lang="sr-Latn-CS" sz="2000" b="1" smtClean="0">
              <a:effectLst>
                <a:outerShdw blurRad="38100" dist="38100" dir="2700000" algn="tl">
                  <a:srgbClr val="C0C0C0"/>
                </a:outerShdw>
              </a:effectLst>
            </a:endParaRPr>
          </a:p>
          <a:p>
            <a:pPr indent="22225" eaLnBrk="1" hangingPunct="1">
              <a:lnSpc>
                <a:spcPct val="80000"/>
              </a:lnSpc>
              <a:buFontTx/>
              <a:buNone/>
              <a:defRPr/>
            </a:pPr>
            <a:r>
              <a:rPr lang="sr-Latn-CS" sz="2000" b="1" smtClean="0">
                <a:effectLst>
                  <a:outerShdw blurRad="38100" dist="38100" dir="2700000" algn="tl">
                    <a:srgbClr val="C0C0C0"/>
                  </a:outerShdw>
                </a:effectLst>
              </a:rPr>
              <a:t>	Бели хлеб, бели пиринач, кромпир, тестенине, со и слаткиши</a:t>
            </a:r>
            <a:r>
              <a:rPr lang="sr-Latn-CS" sz="2000" smtClean="0">
                <a:effectLst>
                  <a:outerShdw blurRad="38100" dist="38100" dir="2700000" algn="tl">
                    <a:srgbClr val="C0C0C0"/>
                  </a:outerShdw>
                </a:effectLst>
              </a:rPr>
              <a:t> су такође на врху пирамиде и треба их оскудно користити – супротно навикама већине нашег становништва.</a:t>
            </a:r>
            <a:endParaRPr lang="sr-Latn-CS" sz="2000" b="1" smtClean="0">
              <a:effectLst>
                <a:outerShdw blurRad="38100" dist="38100" dir="2700000" algn="tl">
                  <a:srgbClr val="C0C0C0"/>
                </a:outerShdw>
              </a:effectLst>
            </a:endParaRPr>
          </a:p>
          <a:p>
            <a:pPr indent="22225" eaLnBrk="1" hangingPunct="1">
              <a:lnSpc>
                <a:spcPct val="80000"/>
              </a:lnSpc>
              <a:buFontTx/>
              <a:buNone/>
              <a:defRPr/>
            </a:pPr>
            <a:r>
              <a:rPr lang="sr-Latn-CS" sz="2000" b="1" smtClean="0">
                <a:effectLst>
                  <a:outerShdw blurRad="38100" dist="38100" dir="2700000" algn="tl">
                    <a:srgbClr val="C0C0C0"/>
                  </a:outerShdw>
                </a:effectLst>
              </a:rPr>
              <a:t>	</a:t>
            </a:r>
            <a:endParaRPr lang="sr-Latn-CS" sz="2000" smtClean="0">
              <a:effectLst>
                <a:outerShdw blurRad="38100" dist="38100" dir="2700000" algn="tl">
                  <a:srgbClr val="C0C0C0"/>
                </a:outerShdw>
              </a:effectLst>
            </a:endParaRPr>
          </a:p>
          <a:p>
            <a:pPr indent="22225" eaLnBrk="1" hangingPunct="1">
              <a:lnSpc>
                <a:spcPct val="80000"/>
              </a:lnSpc>
              <a:buFontTx/>
              <a:buNone/>
              <a:defRPr/>
            </a:pPr>
            <a:r>
              <a:rPr lang="sr-Latn-CS" sz="2000" smtClean="0">
                <a:effectLst>
                  <a:outerShdw blurRad="38100" dist="38100" dir="2700000" algn="tl">
                    <a:srgbClr val="C0C0C0"/>
                  </a:outerShdw>
                </a:effectLst>
              </a:rPr>
              <a:t>	</a:t>
            </a:r>
            <a:r>
              <a:rPr lang="sr-Cyrl-CS" sz="2000" smtClean="0">
                <a:effectLst>
                  <a:outerShdw blurRad="38100" dist="38100" dir="2700000" algn="tl">
                    <a:srgbClr val="C0C0C0"/>
                  </a:outerShdw>
                </a:effectLst>
              </a:rPr>
              <a:t>Разлози:</a:t>
            </a:r>
          </a:p>
          <a:p>
            <a:pPr indent="22225" eaLnBrk="1" hangingPunct="1">
              <a:lnSpc>
                <a:spcPct val="80000"/>
              </a:lnSpc>
              <a:buFontTx/>
              <a:buNone/>
              <a:defRPr/>
            </a:pPr>
            <a:r>
              <a:rPr lang="sr-Cyrl-CS" sz="2000" smtClean="0">
                <a:effectLst>
                  <a:outerShdw blurRad="38100" dist="38100" dir="2700000" algn="tl">
                    <a:srgbClr val="C0C0C0"/>
                  </a:outerShdw>
                </a:effectLst>
              </a:rPr>
              <a:t>ови производи доводе до</a:t>
            </a:r>
            <a:endParaRPr lang="sr-Latn-CS" sz="2000" smtClean="0">
              <a:effectLst>
                <a:outerShdw blurRad="38100" dist="38100" dir="2700000" algn="tl">
                  <a:srgbClr val="C0C0C0"/>
                </a:outerShdw>
              </a:effectLst>
            </a:endParaRPr>
          </a:p>
          <a:p>
            <a:pPr indent="22225" eaLnBrk="1" hangingPunct="1">
              <a:lnSpc>
                <a:spcPct val="80000"/>
              </a:lnSpc>
              <a:defRPr/>
            </a:pPr>
            <a:r>
              <a:rPr lang="sr-Latn-CS" sz="2000" smtClean="0">
                <a:effectLst>
                  <a:outerShdw blurRad="38100" dist="38100" dir="2700000" algn="tl">
                    <a:srgbClr val="C0C0C0"/>
                  </a:outerShdw>
                </a:effectLst>
              </a:rPr>
              <a:t> брз</a:t>
            </a:r>
            <a:r>
              <a:rPr lang="sr-Cyrl-CS" sz="2000" smtClean="0">
                <a:effectLst>
                  <a:outerShdw blurRad="38100" dist="38100" dir="2700000" algn="tl">
                    <a:srgbClr val="C0C0C0"/>
                  </a:outerShdw>
                </a:effectLst>
              </a:rPr>
              <a:t>е</a:t>
            </a:r>
            <a:r>
              <a:rPr lang="sr-Latn-CS" sz="2000" smtClean="0">
                <a:effectLst>
                  <a:outerShdw blurRad="38100" dist="38100" dir="2700000" algn="tl">
                    <a:srgbClr val="C0C0C0"/>
                  </a:outerShdw>
                </a:effectLst>
              </a:rPr>
              <a:t> постпрандијалн</a:t>
            </a:r>
            <a:r>
              <a:rPr lang="sr-Cyrl-CS" sz="2000" smtClean="0">
                <a:effectLst>
                  <a:outerShdw blurRad="38100" dist="38100" dir="2700000" algn="tl">
                    <a:srgbClr val="C0C0C0"/>
                  </a:outerShdw>
                </a:effectLst>
              </a:rPr>
              <a:t>е</a:t>
            </a:r>
            <a:r>
              <a:rPr lang="sr-Latn-CS" sz="2000" smtClean="0">
                <a:effectLst>
                  <a:outerShdw blurRad="38100" dist="38100" dir="2700000" algn="tl">
                    <a:srgbClr val="C0C0C0"/>
                  </a:outerShdw>
                </a:effectLst>
              </a:rPr>
              <a:t> хипергликемиј</a:t>
            </a:r>
            <a:r>
              <a:rPr lang="sr-Cyrl-CS" sz="2000" smtClean="0">
                <a:effectLst>
                  <a:outerShdw blurRad="38100" dist="38100" dir="2700000" algn="tl">
                    <a:srgbClr val="C0C0C0"/>
                  </a:outerShdw>
                </a:effectLst>
              </a:rPr>
              <a:t>е</a:t>
            </a:r>
            <a:r>
              <a:rPr lang="sr-Latn-CS" sz="2000" smtClean="0">
                <a:effectLst>
                  <a:outerShdw blurRad="38100" dist="38100" dir="2700000" algn="tl">
                    <a:srgbClr val="C0C0C0"/>
                  </a:outerShdw>
                </a:effectLst>
              </a:rPr>
              <a:t>; </a:t>
            </a:r>
          </a:p>
          <a:p>
            <a:pPr indent="22225" eaLnBrk="1" hangingPunct="1">
              <a:lnSpc>
                <a:spcPct val="80000"/>
              </a:lnSpc>
              <a:defRPr/>
            </a:pPr>
            <a:r>
              <a:rPr lang="sr-Latn-CS" sz="2000" smtClean="0">
                <a:effectLst>
                  <a:outerShdw blurRad="38100" dist="38100" dir="2700000" algn="tl">
                    <a:srgbClr val="C0C0C0"/>
                  </a:outerShdw>
                </a:effectLst>
              </a:rPr>
              <a:t> гојазност</a:t>
            </a:r>
            <a:r>
              <a:rPr lang="sr-Cyrl-CS" sz="2000" smtClean="0">
                <a:effectLst>
                  <a:outerShdw blurRad="38100" dist="38100" dir="2700000" algn="tl">
                    <a:srgbClr val="C0C0C0"/>
                  </a:outerShdw>
                </a:effectLst>
              </a:rPr>
              <a:t>и</a:t>
            </a:r>
            <a:r>
              <a:rPr lang="sr-Latn-CS" sz="2000" smtClean="0">
                <a:effectLst>
                  <a:outerShdw blurRad="38100" dist="38100" dir="2700000" algn="tl">
                    <a:srgbClr val="C0C0C0"/>
                  </a:outerShdw>
                </a:effectLst>
              </a:rPr>
              <a:t> и пратећ</a:t>
            </a:r>
            <a:r>
              <a:rPr lang="sr-Cyrl-CS" sz="2000" smtClean="0">
                <a:effectLst>
                  <a:outerShdw blurRad="38100" dist="38100" dir="2700000" algn="tl">
                    <a:srgbClr val="C0C0C0"/>
                  </a:outerShdw>
                </a:effectLst>
              </a:rPr>
              <a:t>их</a:t>
            </a:r>
            <a:r>
              <a:rPr lang="sr-Latn-CS" sz="2000" smtClean="0">
                <a:effectLst>
                  <a:outerShdw blurRad="38100" dist="38100" dir="2700000" algn="tl">
                    <a:srgbClr val="C0C0C0"/>
                  </a:outerShdw>
                </a:effectLst>
              </a:rPr>
              <a:t> компликациј</a:t>
            </a:r>
            <a:r>
              <a:rPr lang="sr-Cyrl-CS" sz="2000" smtClean="0">
                <a:effectLst>
                  <a:outerShdw blurRad="38100" dist="38100" dir="2700000" algn="tl">
                    <a:srgbClr val="C0C0C0"/>
                  </a:outerShdw>
                </a:effectLst>
              </a:rPr>
              <a:t>а</a:t>
            </a:r>
            <a:r>
              <a:rPr lang="sr-Latn-CS" sz="2000" smtClean="0">
                <a:effectLst>
                  <a:outerShdw blurRad="38100" dist="38100" dir="2700000" algn="tl">
                    <a:srgbClr val="C0C0C0"/>
                  </a:outerShdw>
                </a:effectLst>
              </a:rPr>
              <a:t>;</a:t>
            </a:r>
          </a:p>
          <a:p>
            <a:pPr indent="22225" eaLnBrk="1" hangingPunct="1">
              <a:lnSpc>
                <a:spcPct val="80000"/>
              </a:lnSpc>
              <a:defRPr/>
            </a:pPr>
            <a:r>
              <a:rPr lang="sr-Latn-CS" sz="2000" smtClean="0">
                <a:effectLst>
                  <a:outerShdw blurRad="38100" dist="38100" dir="2700000" algn="tl">
                    <a:srgbClr val="C0C0C0"/>
                  </a:outerShdw>
                </a:effectLst>
              </a:rPr>
              <a:t> развој</a:t>
            </a:r>
            <a:r>
              <a:rPr lang="sr-Cyrl-CS" sz="2000" smtClean="0">
                <a:effectLst>
                  <a:outerShdw blurRad="38100" dist="38100" dir="2700000" algn="tl">
                    <a:srgbClr val="C0C0C0"/>
                  </a:outerShdw>
                </a:effectLst>
              </a:rPr>
              <a:t>а</a:t>
            </a:r>
            <a:r>
              <a:rPr lang="sr-Latn-CS" sz="2000" smtClean="0">
                <a:effectLst>
                  <a:outerShdw blurRad="38100" dist="38100" dir="2700000" algn="tl">
                    <a:srgbClr val="C0C0C0"/>
                  </a:outerShdw>
                </a:effectLst>
              </a:rPr>
              <a:t> шећерне болести, метаболичког синдрома, срчаних болести.</a:t>
            </a:r>
            <a:r>
              <a:rPr lang="en-US" sz="2000" smtClean="0">
                <a:effectLst>
                  <a:outerShdw blurRad="38100" dist="38100" dir="2700000" algn="tl">
                    <a:srgbClr val="C0C0C0"/>
                  </a:outerShdw>
                </a:effectLst>
              </a:rPr>
              <a:t> </a:t>
            </a:r>
          </a:p>
        </p:txBody>
      </p:sp>
    </p:spTree>
    <p:extLst>
      <p:ext uri="{BB962C8B-B14F-4D97-AF65-F5344CB8AC3E}">
        <p14:creationId xmlns:p14="http://schemas.microsoft.com/office/powerpoint/2010/main" xmlns="" val="38111050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p:txBody>
          <a:bodyPr/>
          <a:lstStyle/>
          <a:p>
            <a:r>
              <a:rPr lang="sr-Cyrl-CS" smtClean="0"/>
              <a:t>ИСХРАНА ШКОЛСКЕ ДЕЦЕ</a:t>
            </a:r>
          </a:p>
        </p:txBody>
      </p:sp>
    </p:spTree>
    <p:extLst>
      <p:ext uri="{BB962C8B-B14F-4D97-AF65-F5344CB8AC3E}">
        <p14:creationId xmlns:p14="http://schemas.microsoft.com/office/powerpoint/2010/main" xmlns="" val="3176251641"/>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sr-Cyrl-CS" smtClean="0"/>
              <a:t>ЕНЕРГЕТСКЕ ПОТРЕБЕ</a:t>
            </a:r>
          </a:p>
        </p:txBody>
      </p:sp>
      <p:sp>
        <p:nvSpPr>
          <p:cNvPr id="18435" name="Rectangle 3"/>
          <p:cNvSpPr>
            <a:spLocks noGrp="1" noChangeArrowheads="1"/>
          </p:cNvSpPr>
          <p:nvPr>
            <p:ph type="body" idx="1"/>
          </p:nvPr>
        </p:nvSpPr>
        <p:spPr/>
        <p:txBody>
          <a:bodyPr>
            <a:noAutofit/>
          </a:bodyPr>
          <a:lstStyle/>
          <a:p>
            <a:pPr>
              <a:lnSpc>
                <a:spcPct val="80000"/>
              </a:lnSpc>
            </a:pPr>
            <a:r>
              <a:rPr lang="sr-Cyrl-CS" sz="2400" dirty="0" smtClean="0"/>
              <a:t>Енергија потребна за раст укључује две компоненте: обезбеђење енергетских потреба за метаболизам постојећих ткива и / или синтезу ткивног продукта и енергију потренбу за синтезу новоствореног ткива. Због тога , укупна количина енергије зависи од структуре новог ткива. Тако је енергија потребна за синтезу протеина већа од количине енергије неопходне за синтезу масти, чак и у случају да се масти синтетишу из угљенохидратних прекурсора.</a:t>
            </a:r>
          </a:p>
          <a:p>
            <a:pPr>
              <a:lnSpc>
                <a:spcPct val="80000"/>
              </a:lnSpc>
            </a:pPr>
            <a:r>
              <a:rPr lang="sr-Cyrl-CS" sz="2400" dirty="0" smtClean="0"/>
              <a:t>Према експертској групи СЗО, раст хуманих ткива на изискује велики енергетски расход, тј. потребна енергија износи око 5 калорија по граму новоствореног ткива.  У пубертету кад укупне енергетске потребе нагло расту, учешће енергије потребне за раст у укупној ехнергији није велико ( од 10 – 15 год. око 8 кЈ/кг телесне масе, за узраст од 15 година око 4кЈ/кг телесне масе од16 – 18 год. 2кЈ/кг телесне масе ). </a:t>
            </a:r>
            <a:endParaRPr lang="en-US" sz="2400" dirty="0" smtClean="0"/>
          </a:p>
        </p:txBody>
      </p:sp>
    </p:spTree>
    <p:extLst>
      <p:ext uri="{BB962C8B-B14F-4D97-AF65-F5344CB8AC3E}">
        <p14:creationId xmlns:p14="http://schemas.microsoft.com/office/powerpoint/2010/main" xmlns="" val="24099053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457200" y="476672"/>
            <a:ext cx="8229600" cy="5649491"/>
          </a:xfrm>
        </p:spPr>
        <p:txBody>
          <a:bodyPr>
            <a:normAutofit/>
          </a:bodyPr>
          <a:lstStyle/>
          <a:p>
            <a:pPr>
              <a:lnSpc>
                <a:spcPct val="90000"/>
              </a:lnSpc>
            </a:pPr>
            <a:r>
              <a:rPr lang="sr-Cyrl-CS" dirty="0" smtClean="0"/>
              <a:t>Исхрана деце мора обезбедити релативно повишене потребе у енергији у свим макронутријентима и микронутријентима, везане за омогућавање оптималног раста, развоја и физичке активности. У савременим препорукама за исхрану деце, већ се у узрасту после две године живота, примењују исти основни принципи као за одрасле, а треба да омогуће превенцију масовних незаразних болести. </a:t>
            </a:r>
            <a:endParaRPr lang="en-US" dirty="0" smtClean="0"/>
          </a:p>
        </p:txBody>
      </p:sp>
    </p:spTree>
    <p:extLst>
      <p:ext uri="{BB962C8B-B14F-4D97-AF65-F5344CB8AC3E}">
        <p14:creationId xmlns:p14="http://schemas.microsoft.com/office/powerpoint/2010/main" xmlns="" val="31029431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457200" y="476672"/>
            <a:ext cx="8229600" cy="5649491"/>
          </a:xfrm>
        </p:spPr>
        <p:txBody>
          <a:bodyPr>
            <a:normAutofit/>
          </a:bodyPr>
          <a:lstStyle/>
          <a:p>
            <a:pPr>
              <a:lnSpc>
                <a:spcPct val="80000"/>
              </a:lnSpc>
            </a:pPr>
            <a:r>
              <a:rPr lang="sr-Cyrl-CS" sz="2800" dirty="0" smtClean="0"/>
              <a:t>Имајући све то у виду, исхрана  мале ( старије од 2 године ), предшколске и школске деце треба да се конципира тако да обезбеди:</a:t>
            </a:r>
            <a:endParaRPr lang="sr-Cyrl-CS" sz="2800" b="1" dirty="0" smtClean="0"/>
          </a:p>
          <a:p>
            <a:pPr>
              <a:lnSpc>
                <a:spcPct val="80000"/>
              </a:lnSpc>
            </a:pPr>
            <a:r>
              <a:rPr lang="sr-Cyrl-CS" sz="2800" b="1" dirty="0" smtClean="0"/>
              <a:t>потребан енергетски унос</a:t>
            </a:r>
          </a:p>
          <a:p>
            <a:pPr>
              <a:lnSpc>
                <a:spcPct val="80000"/>
              </a:lnSpc>
            </a:pPr>
            <a:r>
              <a:rPr lang="sr-Cyrl-CS" sz="2800" b="1" dirty="0" smtClean="0"/>
              <a:t>сигурносни дневни унос протеина, при чему укупни протеини не треба да учествују са више од 10 – 15 % дневно потребне енергије:</a:t>
            </a:r>
          </a:p>
          <a:p>
            <a:pPr>
              <a:lnSpc>
                <a:spcPct val="80000"/>
              </a:lnSpc>
            </a:pPr>
            <a:r>
              <a:rPr lang="sr-Cyrl-CS" sz="2800" b="1" dirty="0" smtClean="0"/>
              <a:t>ограничено учешће масти ( мање од 30% дневно потребне енергије из масти )</a:t>
            </a:r>
          </a:p>
          <a:p>
            <a:pPr>
              <a:lnSpc>
                <a:spcPct val="80000"/>
              </a:lnSpc>
            </a:pPr>
            <a:r>
              <a:rPr lang="sr-Cyrl-CS" sz="2800" b="1" dirty="0" smtClean="0"/>
              <a:t>ограничерни унос засићених масти ( мање од 10 % дневно потребне енергије )</a:t>
            </a:r>
          </a:p>
          <a:p>
            <a:pPr>
              <a:lnSpc>
                <a:spcPct val="80000"/>
              </a:lnSpc>
            </a:pPr>
            <a:r>
              <a:rPr lang="sr-Cyrl-CS" sz="2800" b="1" dirty="0" smtClean="0"/>
              <a:t>ограничен унос холестерола из хране</a:t>
            </a:r>
            <a:endParaRPr lang="en-US" sz="2800" b="1" dirty="0" smtClean="0"/>
          </a:p>
        </p:txBody>
      </p:sp>
    </p:spTree>
    <p:extLst>
      <p:ext uri="{BB962C8B-B14F-4D97-AF65-F5344CB8AC3E}">
        <p14:creationId xmlns:p14="http://schemas.microsoft.com/office/powerpoint/2010/main" xmlns="" val="2584293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457200" y="476672"/>
            <a:ext cx="8229600" cy="5649491"/>
          </a:xfrm>
        </p:spPr>
        <p:txBody>
          <a:bodyPr>
            <a:normAutofit/>
          </a:bodyPr>
          <a:lstStyle/>
          <a:p>
            <a:pPr>
              <a:lnSpc>
                <a:spcPct val="90000"/>
              </a:lnSpc>
            </a:pPr>
            <a:r>
              <a:rPr lang="sr-Cyrl-CS" b="1" dirty="0" smtClean="0"/>
              <a:t>најмање 55% енергије из угљених хидрата  ( углавном сложених угљених хидрата )</a:t>
            </a:r>
          </a:p>
          <a:p>
            <a:pPr>
              <a:lnSpc>
                <a:spcPct val="90000"/>
              </a:lnSpc>
            </a:pPr>
            <a:r>
              <a:rPr lang="sr-Cyrl-CS" b="1" dirty="0" smtClean="0"/>
              <a:t>укључивање несварљивих полисахарида и дијетних влакна </a:t>
            </a:r>
          </a:p>
          <a:p>
            <a:pPr>
              <a:lnSpc>
                <a:spcPct val="90000"/>
              </a:lnSpc>
            </a:pPr>
            <a:r>
              <a:rPr lang="sr-Cyrl-CS" b="1" dirty="0" smtClean="0"/>
              <a:t>веома ограничен унос рафинисаних шећера и слаткиша, кухињске соли и свих додатака који садрже натријум ( натријумглутаминат у зачинима и готовим јелима, конзррванс натријумбензоат, натријумкарбонат или сода бикарбона и прашак за пециво).</a:t>
            </a:r>
            <a:endParaRPr lang="en-US" b="1" dirty="0" smtClean="0"/>
          </a:p>
        </p:txBody>
      </p:sp>
    </p:spTree>
    <p:extLst>
      <p:ext uri="{BB962C8B-B14F-4D97-AF65-F5344CB8AC3E}">
        <p14:creationId xmlns:p14="http://schemas.microsoft.com/office/powerpoint/2010/main" xmlns="" val="5076024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body" idx="1"/>
          </p:nvPr>
        </p:nvSpPr>
        <p:spPr>
          <a:xfrm>
            <a:off x="457200" y="188640"/>
            <a:ext cx="8229600" cy="5937523"/>
          </a:xfrm>
        </p:spPr>
        <p:txBody>
          <a:bodyPr>
            <a:noAutofit/>
          </a:bodyPr>
          <a:lstStyle/>
          <a:p>
            <a:pPr>
              <a:lnSpc>
                <a:spcPct val="80000"/>
              </a:lnSpc>
            </a:pPr>
            <a:r>
              <a:rPr lang="sr-Cyrl-CS" sz="2800" dirty="0" smtClean="0"/>
              <a:t>У исхрани треба да доминирају намирнице биљног порекла, као значајни извори угљених хидрата, минерала и витамина, ненутријената и значајног дела биолошки вредних протеина.</a:t>
            </a:r>
          </a:p>
          <a:p>
            <a:pPr>
              <a:lnSpc>
                <a:spcPct val="80000"/>
              </a:lnSpc>
            </a:pPr>
            <a:r>
              <a:rPr lang="sr-Cyrl-CS" sz="2800" dirty="0" smtClean="0"/>
              <a:t>Намирнице биљног порекла садрже скроб, глукозу и фруктозу. Мембрана биљне ћелије је извор дијетних влакана. Биљн</a:t>
            </a:r>
            <a:r>
              <a:rPr lang="en-US" sz="2800" dirty="0" smtClean="0"/>
              <a:t>a</a:t>
            </a:r>
            <a:r>
              <a:rPr lang="sr-Cyrl-CS" sz="2800" dirty="0" smtClean="0"/>
              <a:t> уља су извори </a:t>
            </a:r>
            <a:r>
              <a:rPr lang="en-US" sz="2800" dirty="0" err="1" smtClean="0"/>
              <a:t>Cis</a:t>
            </a:r>
            <a:r>
              <a:rPr lang="sr-Cyrl-CS" sz="2800" dirty="0" smtClean="0"/>
              <a:t> – незасићених масних киселина. Неке од есенцијалних аминокиселина су дефицитарне у биљној храни. Биљн</a:t>
            </a:r>
            <a:r>
              <a:rPr lang="en-US" sz="2800" dirty="0" smtClean="0"/>
              <a:t>a</a:t>
            </a:r>
            <a:r>
              <a:rPr lang="sr-Cyrl-CS" sz="2800" dirty="0" smtClean="0"/>
              <a:t> храна је најзначајнији извор витамина и у исхрани деце. Од посебног значаја је и витамин Ц и фолна киселина који побољшавају ресорпцију гвожђа. </a:t>
            </a:r>
            <a:endParaRPr lang="en-US" sz="2800" dirty="0" smtClean="0"/>
          </a:p>
          <a:p>
            <a:pPr>
              <a:lnSpc>
                <a:spcPct val="80000"/>
              </a:lnSpc>
            </a:pPr>
            <a:r>
              <a:rPr lang="sr-Cyrl-CS" sz="2800" dirty="0" smtClean="0"/>
              <a:t>Намирнице анималног порекла садрже  све есенцијалне аминокиселине. На</a:t>
            </a:r>
            <a:r>
              <a:rPr lang="en-US" sz="2800" dirty="0" smtClean="0"/>
              <a:t>j</a:t>
            </a:r>
            <a:r>
              <a:rPr lang="sr-Cyrl-CS" sz="2800" dirty="0" smtClean="0"/>
              <a:t>бољи су извори калцијума ( обрано и делимично обрано млеко и млечни производи од обраног млека ), гвожђа и искључив избор цијанокобаламина.</a:t>
            </a:r>
            <a:endParaRPr lang="en-US" sz="2800" dirty="0" smtClean="0"/>
          </a:p>
        </p:txBody>
      </p:sp>
    </p:spTree>
    <p:extLst>
      <p:ext uri="{BB962C8B-B14F-4D97-AF65-F5344CB8AC3E}">
        <p14:creationId xmlns:p14="http://schemas.microsoft.com/office/powerpoint/2010/main" xmlns="" val="1312953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468313" y="1773238"/>
            <a:ext cx="8001000" cy="3937000"/>
          </a:xfrm>
          <a:prstGeom prst="rect">
            <a:avLst/>
          </a:prstGeom>
          <a:noFill/>
          <a:ln w="9525">
            <a:noFill/>
            <a:miter lim="800000"/>
            <a:headEnd/>
            <a:tailEnd/>
          </a:ln>
        </p:spPr>
        <p:txBody>
          <a:bodyPr>
            <a:spAutoFit/>
          </a:bodyPr>
          <a:lstStyle/>
          <a:p>
            <a:pPr indent="274638"/>
            <a:r>
              <a:rPr lang="sr-Cyrl-CS" sz="3600">
                <a:latin typeface="Times New Roman" pitchFamily="18" charset="0"/>
                <a:cs typeface="Times New Roman" pitchFamily="18" charset="0"/>
              </a:rPr>
              <a:t>-добро</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здравље</a:t>
            </a:r>
            <a:r>
              <a:rPr lang="en-US" sz="3600">
                <a:latin typeface="Times New Roman" pitchFamily="18" charset="0"/>
                <a:cs typeface="Times New Roman" pitchFamily="18" charset="0"/>
              </a:rPr>
              <a:t> </a:t>
            </a:r>
            <a:endParaRPr lang="sr-Cyrl-CS" sz="3600">
              <a:latin typeface="Times New Roman" pitchFamily="18" charset="0"/>
              <a:cs typeface="Times New Roman" pitchFamily="18" charset="0"/>
            </a:endParaRPr>
          </a:p>
          <a:p>
            <a:pPr indent="274638"/>
            <a:r>
              <a:rPr lang="sr-Cyrl-CS" sz="3600">
                <a:latin typeface="Times New Roman" pitchFamily="18" charset="0"/>
                <a:cs typeface="Times New Roman" pitchFamily="18" charset="0"/>
              </a:rPr>
              <a:t>-заштита</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од</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болести</a:t>
            </a:r>
            <a:r>
              <a:rPr lang="en-US" sz="3600">
                <a:latin typeface="Times New Roman" pitchFamily="18" charset="0"/>
                <a:cs typeface="Times New Roman" pitchFamily="18" charset="0"/>
              </a:rPr>
              <a:t> </a:t>
            </a:r>
            <a:endParaRPr lang="sr-Cyrl-CS" sz="3600">
              <a:latin typeface="Times New Roman" pitchFamily="18" charset="0"/>
              <a:cs typeface="Times New Roman" pitchFamily="18" charset="0"/>
            </a:endParaRPr>
          </a:p>
          <a:p>
            <a:pPr indent="274638"/>
            <a:r>
              <a:rPr lang="sr-Cyrl-CS" sz="3600">
                <a:latin typeface="Times New Roman" pitchFamily="18" charset="0"/>
                <a:cs typeface="Times New Roman" pitchFamily="18" charset="0"/>
              </a:rPr>
              <a:t>-избалансирана</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мешовита</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исхрана</a:t>
            </a:r>
            <a:r>
              <a:rPr lang="en-US" sz="3600">
                <a:latin typeface="Times New Roman" pitchFamily="18" charset="0"/>
                <a:cs typeface="Times New Roman" pitchFamily="18" charset="0"/>
              </a:rPr>
              <a:t> </a:t>
            </a:r>
            <a:endParaRPr lang="sr-Cyrl-CS" sz="3600">
              <a:latin typeface="Times New Roman" pitchFamily="18" charset="0"/>
              <a:cs typeface="Times New Roman" pitchFamily="18" charset="0"/>
            </a:endParaRPr>
          </a:p>
          <a:p>
            <a:pPr indent="274638"/>
            <a:endParaRPr lang="sr-Cyrl-CS" sz="3600">
              <a:latin typeface="Times New Roman" pitchFamily="18" charset="0"/>
              <a:cs typeface="Times New Roman" pitchFamily="18" charset="0"/>
            </a:endParaRPr>
          </a:p>
          <a:p>
            <a:pPr indent="274638">
              <a:buFontTx/>
              <a:buAutoNum type="arabicPeriod"/>
            </a:pPr>
            <a:r>
              <a:rPr lang="sr-Cyrl-CS" sz="3600">
                <a:latin typeface="Times New Roman" pitchFamily="18" charset="0"/>
                <a:cs typeface="Times New Roman" pitchFamily="18" charset="0"/>
              </a:rPr>
              <a:t>квантитативно</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довољна,</a:t>
            </a:r>
            <a:r>
              <a:rPr lang="en-US" sz="3600">
                <a:latin typeface="Times New Roman" pitchFamily="18" charset="0"/>
                <a:cs typeface="Times New Roman" pitchFamily="18" charset="0"/>
              </a:rPr>
              <a:t> </a:t>
            </a:r>
            <a:endParaRPr lang="sr-Cyrl-CS" sz="3600">
              <a:latin typeface="Times New Roman" pitchFamily="18" charset="0"/>
              <a:cs typeface="Times New Roman" pitchFamily="18" charset="0"/>
            </a:endParaRPr>
          </a:p>
          <a:p>
            <a:pPr indent="274638">
              <a:buFontTx/>
              <a:buAutoNum type="arabicPeriod"/>
            </a:pPr>
            <a:r>
              <a:rPr lang="sr-Cyrl-CS" sz="3600">
                <a:latin typeface="Times New Roman" pitchFamily="18" charset="0"/>
                <a:cs typeface="Times New Roman" pitchFamily="18" charset="0"/>
              </a:rPr>
              <a:t>квалитативно</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довољна</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и</a:t>
            </a:r>
            <a:endParaRPr lang="en-US" sz="3600">
              <a:latin typeface="Times New Roman" pitchFamily="18" charset="0"/>
              <a:cs typeface="Times New Roman" pitchFamily="18" charset="0"/>
            </a:endParaRPr>
          </a:p>
          <a:p>
            <a:pPr indent="274638">
              <a:buFontTx/>
              <a:buAutoNum type="arabicPeriod"/>
            </a:pPr>
            <a:r>
              <a:rPr lang="sr-Cyrl-CS" sz="3600">
                <a:latin typeface="Times New Roman" pitchFamily="18" charset="0"/>
                <a:cs typeface="Times New Roman" pitchFamily="18" charset="0"/>
              </a:rPr>
              <a:t>хигијенски</a:t>
            </a:r>
            <a:r>
              <a:rPr lang="en-US" sz="3600">
                <a:latin typeface="Times New Roman" pitchFamily="18" charset="0"/>
                <a:cs typeface="Times New Roman" pitchFamily="18" charset="0"/>
              </a:rPr>
              <a:t> </a:t>
            </a:r>
            <a:r>
              <a:rPr lang="sr-Cyrl-CS" sz="3600">
                <a:latin typeface="Times New Roman" pitchFamily="18" charset="0"/>
                <a:cs typeface="Times New Roman" pitchFamily="18" charset="0"/>
              </a:rPr>
              <a:t>исправна</a:t>
            </a:r>
            <a:r>
              <a:rPr lang="en-US">
                <a:latin typeface="Times New Roman" pitchFamily="18" charset="0"/>
                <a:cs typeface="Times New Roman" pitchFamily="18" charset="0"/>
              </a:rPr>
              <a:t>.</a:t>
            </a:r>
          </a:p>
        </p:txBody>
      </p:sp>
    </p:spTree>
    <p:extLst>
      <p:ext uri="{BB962C8B-B14F-4D97-AF65-F5344CB8AC3E}">
        <p14:creationId xmlns:p14="http://schemas.microsoft.com/office/powerpoint/2010/main" xmlns="" val="41239979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457200" y="332656"/>
            <a:ext cx="8229600" cy="5793507"/>
          </a:xfrm>
        </p:spPr>
        <p:txBody>
          <a:bodyPr>
            <a:normAutofit/>
          </a:bodyPr>
          <a:lstStyle/>
          <a:p>
            <a:pPr>
              <a:lnSpc>
                <a:spcPct val="80000"/>
              </a:lnSpc>
            </a:pPr>
            <a:r>
              <a:rPr lang="sr-Cyrl-CS" dirty="0" smtClean="0"/>
              <a:t>У постизању задовољења свих нутритивних потреба, добро избалансирана исхрана здравог детета, старијег од две године (према  </a:t>
            </a:r>
            <a:r>
              <a:rPr lang="en-US" dirty="0" smtClean="0"/>
              <a:t>US</a:t>
            </a:r>
            <a:r>
              <a:rPr lang="sr-Cyrl-CS" dirty="0" smtClean="0"/>
              <a:t> </a:t>
            </a:r>
            <a:r>
              <a:rPr lang="en-US" dirty="0" smtClean="0"/>
              <a:t>Nutrition</a:t>
            </a:r>
            <a:r>
              <a:rPr lang="sr-Cyrl-CS" dirty="0" smtClean="0"/>
              <a:t> </a:t>
            </a:r>
            <a:r>
              <a:rPr lang="en-US" dirty="0" smtClean="0"/>
              <a:t>Board</a:t>
            </a:r>
            <a:r>
              <a:rPr lang="sr-Cyrl-CS" dirty="0" smtClean="0"/>
              <a:t> </a:t>
            </a:r>
            <a:r>
              <a:rPr lang="en-US" dirty="0" smtClean="0"/>
              <a:t>of</a:t>
            </a:r>
            <a:r>
              <a:rPr lang="sr-Cyrl-CS" dirty="0" smtClean="0"/>
              <a:t> </a:t>
            </a:r>
            <a:r>
              <a:rPr lang="en-US" dirty="0" smtClean="0"/>
              <a:t>National</a:t>
            </a:r>
            <a:r>
              <a:rPr lang="sr-Cyrl-CS" dirty="0" smtClean="0"/>
              <a:t> </a:t>
            </a:r>
            <a:r>
              <a:rPr lang="en-US" dirty="0" smtClean="0"/>
              <a:t>Academy</a:t>
            </a:r>
            <a:r>
              <a:rPr lang="sr-Cyrl-CS" dirty="0" smtClean="0"/>
              <a:t> </a:t>
            </a:r>
            <a:r>
              <a:rPr lang="en-US" dirty="0" smtClean="0"/>
              <a:t>of</a:t>
            </a:r>
            <a:r>
              <a:rPr lang="sr-Cyrl-CS" dirty="0" smtClean="0"/>
              <a:t> </a:t>
            </a:r>
            <a:r>
              <a:rPr lang="en-US" dirty="0" smtClean="0"/>
              <a:t>Science</a:t>
            </a:r>
            <a:r>
              <a:rPr lang="sr-Cyrl-CS" dirty="0" smtClean="0"/>
              <a:t>), треба да садржи:</a:t>
            </a:r>
            <a:endParaRPr lang="sr-Cyrl-CS" b="1" dirty="0" smtClean="0"/>
          </a:p>
          <a:p>
            <a:pPr>
              <a:lnSpc>
                <a:spcPct val="80000"/>
              </a:lnSpc>
            </a:pPr>
            <a:r>
              <a:rPr lang="sr-Cyrl-CS" b="1" dirty="0" smtClean="0"/>
              <a:t>хлеб и цереалије, производе од пуног зрна  </a:t>
            </a:r>
          </a:p>
          <a:p>
            <a:pPr>
              <a:lnSpc>
                <a:spcPct val="80000"/>
              </a:lnSpc>
            </a:pPr>
            <a:r>
              <a:rPr lang="sr-Cyrl-CS" b="1" dirty="0" smtClean="0"/>
              <a:t>разноврсно поврће и воће пре свега зелено и жуто и цитрусно воће</a:t>
            </a:r>
          </a:p>
          <a:p>
            <a:pPr>
              <a:lnSpc>
                <a:spcPct val="80000"/>
              </a:lnSpc>
            </a:pPr>
            <a:r>
              <a:rPr lang="sr-Cyrl-CS" b="1" dirty="0" smtClean="0"/>
              <a:t>мршаво месо, кокошија јаја и рибу и / или легуминозе</a:t>
            </a:r>
          </a:p>
          <a:p>
            <a:pPr>
              <a:lnSpc>
                <a:spcPct val="80000"/>
              </a:lnSpc>
            </a:pPr>
            <a:r>
              <a:rPr lang="sr-Cyrl-CS" b="1" dirty="0" smtClean="0"/>
              <a:t>млеко и млечне производе са ниским садржајем масти</a:t>
            </a:r>
            <a:endParaRPr lang="en-US" b="1" dirty="0" smtClean="0"/>
          </a:p>
        </p:txBody>
      </p:sp>
    </p:spTree>
    <p:extLst>
      <p:ext uri="{BB962C8B-B14F-4D97-AF65-F5344CB8AC3E}">
        <p14:creationId xmlns:p14="http://schemas.microsoft.com/office/powerpoint/2010/main" xmlns="" val="21261697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p:txBody>
          <a:bodyPr/>
          <a:lstStyle/>
          <a:p>
            <a:pPr>
              <a:lnSpc>
                <a:spcPct val="90000"/>
              </a:lnSpc>
            </a:pPr>
            <a:r>
              <a:rPr lang="sr-Cyrl-CS" sz="2400" dirty="0" smtClean="0"/>
              <a:t>У планирању дневне исхране  детета  полази се од одређивања  укупних потреба  и примене принципа  „пирамиде исхране „.</a:t>
            </a:r>
          </a:p>
          <a:p>
            <a:pPr>
              <a:lnSpc>
                <a:spcPct val="90000"/>
              </a:lnSpc>
            </a:pPr>
            <a:r>
              <a:rPr lang="sr-Cyrl-CS" sz="2400" dirty="0" smtClean="0"/>
              <a:t>При планирању колективне исхране деце у предшколским установама  примењују се исти принципи. Потребно је знати да деца бораве у вртићима око 8 сати. За то време треба да им се обезбеде 3 оброка  и 70 % свих нутритивних потреба</a:t>
            </a:r>
            <a:r>
              <a:rPr lang="en-US" sz="2400" dirty="0" smtClean="0"/>
              <a:t> (</a:t>
            </a:r>
            <a:r>
              <a:rPr lang="sr-Cyrl-RS" sz="2400" dirty="0" smtClean="0"/>
              <a:t>или +1 ужина и 75</a:t>
            </a:r>
            <a:r>
              <a:rPr lang="sr-Cyrl-CS" sz="2400" dirty="0" smtClean="0"/>
              <a:t> % свих нутритивних потреба). Исти принцип се примењује и код школске деце на продуженом боравку у школи.</a:t>
            </a:r>
            <a:endParaRPr lang="en-US" sz="2400" dirty="0" smtClean="0"/>
          </a:p>
        </p:txBody>
      </p:sp>
    </p:spTree>
    <p:extLst>
      <p:ext uri="{BB962C8B-B14F-4D97-AF65-F5344CB8AC3E}">
        <p14:creationId xmlns:p14="http://schemas.microsoft.com/office/powerpoint/2010/main" xmlns="" val="21744266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457200" y="764704"/>
            <a:ext cx="8229600" cy="5361459"/>
          </a:xfrm>
        </p:spPr>
        <p:txBody>
          <a:bodyPr>
            <a:normAutofit/>
          </a:bodyPr>
          <a:lstStyle/>
          <a:p>
            <a:pPr>
              <a:lnSpc>
                <a:spcPct val="90000"/>
              </a:lnSpc>
            </a:pPr>
            <a:r>
              <a:rPr lang="sr-Cyrl-CS" dirty="0" smtClean="0"/>
              <a:t>Школски допунски оброк или школска ужина, има специфичне циљеве:</a:t>
            </a:r>
          </a:p>
          <a:p>
            <a:pPr>
              <a:lnSpc>
                <a:spcPct val="90000"/>
              </a:lnSpc>
            </a:pPr>
            <a:r>
              <a:rPr lang="sr-Cyrl-CS" dirty="0" smtClean="0"/>
              <a:t>допуну енергије након другог или трећег школског часа</a:t>
            </a:r>
          </a:p>
          <a:p>
            <a:pPr>
              <a:lnSpc>
                <a:spcPct val="90000"/>
              </a:lnSpc>
            </a:pPr>
            <a:r>
              <a:rPr lang="sr-Cyrl-CS" dirty="0" smtClean="0"/>
              <a:t>допуну нутритивних дефицита који постоје у породичној исхрани дате средине</a:t>
            </a:r>
          </a:p>
          <a:p>
            <a:pPr>
              <a:lnSpc>
                <a:spcPct val="90000"/>
              </a:lnSpc>
            </a:pPr>
            <a:r>
              <a:rPr lang="sr-Cyrl-CS" dirty="0" smtClean="0"/>
              <a:t>стицање пожељних навика у исхрани </a:t>
            </a:r>
          </a:p>
          <a:p>
            <a:pPr>
              <a:lnSpc>
                <a:spcPct val="90000"/>
              </a:lnSpc>
            </a:pPr>
            <a:r>
              <a:rPr lang="sr-Cyrl-CS" dirty="0" smtClean="0"/>
              <a:t>стицање елементарних  хигијенских навика</a:t>
            </a:r>
            <a:endParaRPr lang="en-US" dirty="0" smtClean="0"/>
          </a:p>
        </p:txBody>
      </p:sp>
    </p:spTree>
    <p:extLst>
      <p:ext uri="{BB962C8B-B14F-4D97-AF65-F5344CB8AC3E}">
        <p14:creationId xmlns:p14="http://schemas.microsoft.com/office/powerpoint/2010/main" xmlns="" val="21014272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457200" y="188640"/>
            <a:ext cx="8229600" cy="5937523"/>
          </a:xfrm>
        </p:spPr>
        <p:txBody>
          <a:bodyPr>
            <a:noAutofit/>
          </a:bodyPr>
          <a:lstStyle/>
          <a:p>
            <a:pPr>
              <a:lnSpc>
                <a:spcPct val="80000"/>
              </a:lnSpc>
            </a:pPr>
            <a:r>
              <a:rPr lang="sr-Cyrl-CS" sz="2800" dirty="0" smtClean="0"/>
              <a:t>Породична исхрана значајног дела популације у нашој средини дефицитарна је биолошки вредним протеинима, сувише богата мастима, са недовољним садржајем гвожђа и калцијума, витамина А, често рибофлавина фолне киселине, а сезонски и витамина Ц. То је последица недовољног уноса квалитетног кртог меса и млека, поврћа и воћа, производа од житарица високог степена екстракције, а претераног уноса масти и анималних намирница богатих мастима. Ове неправилности у исхрани погађају и децу која су посебно осетљива на њих.</a:t>
            </a:r>
          </a:p>
          <a:p>
            <a:pPr>
              <a:lnSpc>
                <a:spcPct val="80000"/>
              </a:lnSpc>
            </a:pPr>
            <a:r>
              <a:rPr lang="sr-Cyrl-CS" sz="2800" dirty="0" smtClean="0"/>
              <a:t>Школски допунски оброк треба да обезбеди око 500 кса</a:t>
            </a:r>
            <a:r>
              <a:rPr lang="en-US" sz="2800" dirty="0" smtClean="0"/>
              <a:t>l</a:t>
            </a:r>
            <a:r>
              <a:rPr lang="sr-Cyrl-CS" sz="2800" dirty="0" smtClean="0"/>
              <a:t> и око половине потреба у анималним протеинима, калцијуму, гвожђу, витамину А, рибофлавину и фолној киселини, а сезонски и у витамину Ц. Потребно је да допринесе и уносу дијетних влакана.</a:t>
            </a:r>
            <a:endParaRPr lang="en-US" sz="2800" dirty="0" smtClean="0"/>
          </a:p>
        </p:txBody>
      </p:sp>
    </p:spTree>
    <p:extLst>
      <p:ext uri="{BB962C8B-B14F-4D97-AF65-F5344CB8AC3E}">
        <p14:creationId xmlns:p14="http://schemas.microsoft.com/office/powerpoint/2010/main" xmlns="" val="5034343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1"/>
          </p:nvPr>
        </p:nvSpPr>
        <p:spPr>
          <a:xfrm>
            <a:off x="457200" y="332656"/>
            <a:ext cx="8229600" cy="5793507"/>
          </a:xfrm>
        </p:spPr>
        <p:txBody>
          <a:bodyPr>
            <a:noAutofit/>
          </a:bodyPr>
          <a:lstStyle/>
          <a:p>
            <a:pPr>
              <a:lnSpc>
                <a:spcPct val="80000"/>
              </a:lnSpc>
            </a:pPr>
            <a:r>
              <a:rPr lang="sr-Cyrl-CS" sz="2800" dirty="0" smtClean="0"/>
              <a:t>Врста и количина намирница које би могле ово да обезбеде су:</a:t>
            </a:r>
          </a:p>
          <a:p>
            <a:pPr>
              <a:lnSpc>
                <a:spcPct val="80000"/>
              </a:lnSpc>
            </a:pPr>
            <a:r>
              <a:rPr lang="sr-Cyrl-CS" sz="2800" dirty="0" smtClean="0"/>
              <a:t>200 – 250 мл полуобраног или обраног млека или млечних напитака, или адекватна количина сира,</a:t>
            </a:r>
          </a:p>
          <a:p>
            <a:pPr>
              <a:lnSpc>
                <a:spcPct val="80000"/>
              </a:lnSpc>
            </a:pPr>
            <a:r>
              <a:rPr lang="sr-Cyrl-CS" sz="2800" dirty="0" smtClean="0"/>
              <a:t>½ - 1 јаје, или 20 -30 гр квалитетног месног нареска или сардине,</a:t>
            </a:r>
          </a:p>
          <a:p>
            <a:pPr>
              <a:lnSpc>
                <a:spcPct val="80000"/>
              </a:lnSpc>
            </a:pPr>
            <a:r>
              <a:rPr lang="sr-Cyrl-CS" sz="2800" dirty="0" smtClean="0"/>
              <a:t>Око 50 гр свежег или конзервираног поврћа (паприка, зелена салата, парадајз свеж, кечап, мрква и друго),</a:t>
            </a:r>
          </a:p>
          <a:p>
            <a:pPr>
              <a:lnSpc>
                <a:spcPct val="80000"/>
              </a:lnSpc>
            </a:pPr>
            <a:r>
              <a:rPr lang="sr-Cyrl-CS" sz="2800" dirty="0" smtClean="0"/>
              <a:t>75 – 100гр полубелог или црног хлеба или пецива,</a:t>
            </a:r>
          </a:p>
          <a:p>
            <a:pPr>
              <a:lnSpc>
                <a:spcPct val="80000"/>
              </a:lnSpc>
            </a:pPr>
            <a:r>
              <a:rPr lang="sr-Cyrl-CS" sz="2800" dirty="0" smtClean="0"/>
              <a:t>Око 100гр свежег воћа или воћни сок.</a:t>
            </a:r>
          </a:p>
          <a:p>
            <a:pPr>
              <a:lnSpc>
                <a:spcPct val="80000"/>
              </a:lnSpc>
            </a:pPr>
            <a:r>
              <a:rPr lang="sr-Cyrl-CS" sz="2800" dirty="0" smtClean="0"/>
              <a:t>Треба настојати да избор намирница буде разнолик у току недеље, а једноставан за припрему, транспорт и чување.</a:t>
            </a:r>
            <a:endParaRPr lang="en-US" sz="2800" dirty="0" smtClean="0"/>
          </a:p>
        </p:txBody>
      </p:sp>
    </p:spTree>
    <p:extLst>
      <p:ext uri="{BB962C8B-B14F-4D97-AF65-F5344CB8AC3E}">
        <p14:creationId xmlns:p14="http://schemas.microsoft.com/office/powerpoint/2010/main" xmlns="" val="29722370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xfrm>
            <a:off x="457200" y="476672"/>
            <a:ext cx="8229600" cy="5649491"/>
          </a:xfrm>
        </p:spPr>
        <p:txBody>
          <a:bodyPr>
            <a:noAutofit/>
          </a:bodyPr>
          <a:lstStyle/>
          <a:p>
            <a:pPr>
              <a:lnSpc>
                <a:spcPct val="80000"/>
              </a:lnSpc>
            </a:pPr>
            <a:r>
              <a:rPr lang="sr-Cyrl-CS" dirty="0" smtClean="0"/>
              <a:t>У циљу исправке ових хроничних дефицита, још је у Ослу, први пут ученицима организован ткз. Осло доручак. Тај доручак је садржавао 400 – 500мл млека, 20гр сира, 40гр бисквита и 100гр шаргарепе или воћа. Показало се да су деца која су добијала овај доручак, лакше пратила наставу, лакше учила, боље им је било стање ухрањености и показатељи раста и развоја. Такав или сличан допунски оброк је, после тога организован за школску децу у многим земљама света и код нас.</a:t>
            </a:r>
          </a:p>
          <a:p>
            <a:pPr>
              <a:lnSpc>
                <a:spcPct val="80000"/>
              </a:lnSpc>
            </a:pPr>
            <a:r>
              <a:rPr lang="sr-Cyrl-CS" dirty="0" smtClean="0"/>
              <a:t>Школски допунски оброк се различито конципира, зависно од дефицита у породичној исхрани.</a:t>
            </a:r>
            <a:endParaRPr lang="en-US" dirty="0" smtClean="0"/>
          </a:p>
        </p:txBody>
      </p:sp>
    </p:spTree>
    <p:extLst>
      <p:ext uri="{BB962C8B-B14F-4D97-AF65-F5344CB8AC3E}">
        <p14:creationId xmlns:p14="http://schemas.microsoft.com/office/powerpoint/2010/main" xmlns="" val="19789259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xfrm>
            <a:off x="457200" y="260648"/>
            <a:ext cx="8229600" cy="5865515"/>
          </a:xfrm>
        </p:spPr>
        <p:txBody>
          <a:bodyPr>
            <a:noAutofit/>
          </a:bodyPr>
          <a:lstStyle/>
          <a:p>
            <a:pPr>
              <a:lnSpc>
                <a:spcPct val="80000"/>
              </a:lnSpc>
            </a:pPr>
            <a:r>
              <a:rPr lang="sr-Cyrl-CS" sz="2800" dirty="0" smtClean="0"/>
              <a:t>Посебан вид исхране представља исхрана адолесцената . Тада први пут почињу да се разликују енергетске и нутритивне  потребе између дечака и девојчица. Поред психосоматских промена које детерминишу потребе у исхрани и утицаји средине су врло битни, пре свега социјални.</a:t>
            </a:r>
          </a:p>
          <a:p>
            <a:pPr>
              <a:lnSpc>
                <a:spcPct val="80000"/>
              </a:lnSpc>
            </a:pPr>
            <a:r>
              <a:rPr lang="sr-Cyrl-CS" sz="2800" dirty="0" smtClean="0"/>
              <a:t>Са друге стране исхрана може да утиче на сексуални развој. Нутритивни дефицити могу бити разлог заостајања у расту и развоју у току пубертета и да пролонгирају сексуално сазревање. Виша, тежа деца, по правилу, улазе у пубертет раније него деца нижег раста и мање телесне масе. </a:t>
            </a:r>
          </a:p>
          <a:p>
            <a:pPr>
              <a:lnSpc>
                <a:spcPct val="80000"/>
              </a:lnSpc>
            </a:pPr>
            <a:r>
              <a:rPr lang="sr-Cyrl-CS" sz="2800" dirty="0" smtClean="0"/>
              <a:t>Имајући у виду специфичне периоде у расту иразвоју у току пубертета и адолесценције укупне потребе у исхрани су у том периоду веће него икада после у животу.</a:t>
            </a:r>
            <a:endParaRPr lang="en-US" sz="2800" dirty="0" smtClean="0"/>
          </a:p>
        </p:txBody>
      </p:sp>
    </p:spTree>
    <p:extLst>
      <p:ext uri="{BB962C8B-B14F-4D97-AF65-F5344CB8AC3E}">
        <p14:creationId xmlns:p14="http://schemas.microsoft.com/office/powerpoint/2010/main" xmlns="" val="28522716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xfrm>
            <a:off x="457200" y="404664"/>
            <a:ext cx="8229600" cy="5721499"/>
          </a:xfrm>
        </p:spPr>
        <p:txBody>
          <a:bodyPr>
            <a:noAutofit/>
          </a:bodyPr>
          <a:lstStyle/>
          <a:p>
            <a:pPr>
              <a:lnSpc>
                <a:spcPct val="80000"/>
              </a:lnSpc>
            </a:pPr>
            <a:r>
              <a:rPr lang="sr-Cyrl-CS" sz="2800" dirty="0" smtClean="0"/>
              <a:t>Посебан вид исхране представља исхрана адолесцената . Тада први пут почињу да се разликују енергетске и нутритивне  потребе између дечака и девојчица. Поред психосоматских промена које детерминишу потребе у исхрани и утицаји средине су врло битни, пре свега социјални.</a:t>
            </a:r>
          </a:p>
          <a:p>
            <a:pPr>
              <a:lnSpc>
                <a:spcPct val="80000"/>
              </a:lnSpc>
            </a:pPr>
            <a:r>
              <a:rPr lang="sr-Cyrl-CS" sz="2800" dirty="0" smtClean="0"/>
              <a:t>Са друге стране исхрана може да утиче на сексуални развој. Нутритивни дефицити могу бити разлог заостајања у расту и развоју у току пубертета и да пролонгирају сексуално сазревање. Виша, тежа деца, по правилу, улазе у пубертет раније него деца нижег раста и мање телесне масе. </a:t>
            </a:r>
          </a:p>
          <a:p>
            <a:pPr>
              <a:lnSpc>
                <a:spcPct val="80000"/>
              </a:lnSpc>
            </a:pPr>
            <a:r>
              <a:rPr lang="sr-Cyrl-CS" sz="2800" dirty="0" smtClean="0"/>
              <a:t>Имајући у виду специфичне периоде у расту и развоју у току пубертета и адолесценције укупне потребе у исхрани су у том периоду веће него икада после у животу.</a:t>
            </a:r>
            <a:endParaRPr lang="en-US" sz="2800" dirty="0" smtClean="0"/>
          </a:p>
        </p:txBody>
      </p:sp>
    </p:spTree>
    <p:extLst>
      <p:ext uri="{BB962C8B-B14F-4D97-AF65-F5344CB8AC3E}">
        <p14:creationId xmlns:p14="http://schemas.microsoft.com/office/powerpoint/2010/main" xmlns="" val="493266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body" idx="1"/>
          </p:nvPr>
        </p:nvSpPr>
        <p:spPr>
          <a:xfrm>
            <a:off x="457200" y="692696"/>
            <a:ext cx="8229600" cy="5433467"/>
          </a:xfrm>
        </p:spPr>
        <p:txBody>
          <a:bodyPr/>
          <a:lstStyle/>
          <a:p>
            <a:pPr>
              <a:lnSpc>
                <a:spcPct val="80000"/>
              </a:lnSpc>
            </a:pPr>
            <a:r>
              <a:rPr lang="sr-Cyrl-CS" sz="2800" b="1" dirty="0" smtClean="0"/>
              <a:t>Потребе у микронутријентима</a:t>
            </a:r>
            <a:r>
              <a:rPr lang="sr-Cyrl-CS" sz="2800" dirty="0" smtClean="0"/>
              <a:t> су углавном веће од потреба одраслих.</a:t>
            </a:r>
            <a:endParaRPr lang="sr-Cyrl-CS" sz="2800" b="1" dirty="0" smtClean="0"/>
          </a:p>
          <a:p>
            <a:pPr>
              <a:lnSpc>
                <a:spcPct val="80000"/>
              </a:lnSpc>
            </a:pPr>
            <a:r>
              <a:rPr lang="sr-Cyrl-CS" sz="2800" b="1" dirty="0" smtClean="0"/>
              <a:t>Витамини</a:t>
            </a:r>
            <a:r>
              <a:rPr lang="sr-Cyrl-CS" sz="2800" dirty="0" smtClean="0"/>
              <a:t> - Потребе у витаминима Бе – групе су веће него у детињству, а у вези су са повећаним енергетским потребама. Због наглог раста и интензивног метаболизма беланчевина веће су потребе у витамину Бе6. Због обима деобе ћелија у расту потребно је више фолне киселине и витамина Бе12. За правилан развој коштаног система потребне су довољне количине витамина Де из хране , мада се овај добрим делом остварује и синтезом</a:t>
            </a:r>
            <a:r>
              <a:rPr lang="sr-Cyrl-CS" sz="2000" dirty="0" smtClean="0"/>
              <a:t>. </a:t>
            </a:r>
            <a:endParaRPr lang="en-US" sz="2000" dirty="0" smtClean="0"/>
          </a:p>
        </p:txBody>
      </p:sp>
    </p:spTree>
    <p:extLst>
      <p:ext uri="{BB962C8B-B14F-4D97-AF65-F5344CB8AC3E}">
        <p14:creationId xmlns:p14="http://schemas.microsoft.com/office/powerpoint/2010/main" xmlns="" val="22496791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body" idx="1"/>
          </p:nvPr>
        </p:nvSpPr>
        <p:spPr>
          <a:xfrm>
            <a:off x="457200" y="620688"/>
            <a:ext cx="8229600" cy="5505475"/>
          </a:xfrm>
        </p:spPr>
        <p:txBody>
          <a:bodyPr>
            <a:normAutofit/>
          </a:bodyPr>
          <a:lstStyle/>
          <a:p>
            <a:pPr>
              <a:lnSpc>
                <a:spcPct val="80000"/>
              </a:lnSpc>
            </a:pPr>
            <a:r>
              <a:rPr lang="sr-Cyrl-CS" sz="2800" b="1" dirty="0" smtClean="0"/>
              <a:t>Калцијум </a:t>
            </a:r>
            <a:r>
              <a:rPr lang="sr-Cyrl-CS" sz="2800" dirty="0" smtClean="0"/>
              <a:t>је основ за правилан развој костију и потребе се крећу до 1300мг дневно и за девојчице и за дечаке. Иако се уграђивање калцијума у кости не завршава у адолесценцији ипак се 45% од укупне количине задржи у костима у овом периоду живота. Могући су дефицити калцијума код адолесцената што повећава ризик за остеопорозу касније. Осим млека, сирева и других млечних производа адолесценти треба да користе и друге изворе калцијума из намирница биљног порекла, а ради правилног коришћења не претеривати са уносом газираних пића и напитака са кофеином.</a:t>
            </a:r>
            <a:endParaRPr lang="en-US" sz="2800" dirty="0" smtClean="0"/>
          </a:p>
        </p:txBody>
      </p:sp>
    </p:spTree>
    <p:extLst>
      <p:ext uri="{BB962C8B-B14F-4D97-AF65-F5344CB8AC3E}">
        <p14:creationId xmlns:p14="http://schemas.microsoft.com/office/powerpoint/2010/main" xmlns="" val="3383352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288" y="1341438"/>
            <a:ext cx="8229600" cy="4525962"/>
          </a:xfrm>
        </p:spPr>
        <p:txBody>
          <a:bodyPr>
            <a:normAutofit lnSpcReduction="10000"/>
          </a:bodyPr>
          <a:lstStyle/>
          <a:p>
            <a:pPr>
              <a:defRPr/>
            </a:pPr>
            <a:r>
              <a:rPr lang="sr-Cyrl-RS" dirty="0" smtClean="0"/>
              <a:t>Хранљиве материје</a:t>
            </a:r>
          </a:p>
          <a:p>
            <a:pPr>
              <a:defRPr/>
            </a:pPr>
            <a:r>
              <a:rPr lang="sr-Cyrl-RS" dirty="0" smtClean="0"/>
              <a:t>Градивне материје</a:t>
            </a:r>
          </a:p>
          <a:p>
            <a:pPr>
              <a:defRPr/>
            </a:pPr>
            <a:r>
              <a:rPr lang="sr-Cyrl-RS" dirty="0" smtClean="0"/>
              <a:t>Енергетске материје</a:t>
            </a:r>
          </a:p>
          <a:p>
            <a:pPr>
              <a:defRPr/>
            </a:pPr>
            <a:r>
              <a:rPr lang="sr-Cyrl-RS" dirty="0" smtClean="0"/>
              <a:t>Заштитне материје</a:t>
            </a:r>
          </a:p>
          <a:p>
            <a:pPr>
              <a:defRPr/>
            </a:pPr>
            <a:endParaRPr lang="sr-Cyrl-RS" dirty="0"/>
          </a:p>
          <a:p>
            <a:pPr marL="0" indent="0" algn="ctr">
              <a:buFontTx/>
              <a:buNone/>
              <a:defRPr/>
            </a:pPr>
            <a:r>
              <a:rPr lang="sr-Cyrl-RS" dirty="0" smtClean="0"/>
              <a:t>Нутритијенти:</a:t>
            </a:r>
          </a:p>
          <a:p>
            <a:pPr>
              <a:defRPr/>
            </a:pPr>
            <a:r>
              <a:rPr lang="sr-Cyrl-RS" dirty="0" smtClean="0"/>
              <a:t>Макронутритијенти</a:t>
            </a:r>
          </a:p>
          <a:p>
            <a:pPr>
              <a:defRPr/>
            </a:pPr>
            <a:r>
              <a:rPr lang="sr-Cyrl-RS" dirty="0" smtClean="0"/>
              <a:t>Микронутритијенти </a:t>
            </a:r>
            <a:endParaRPr lang="sr-Latn-RS" dirty="0"/>
          </a:p>
        </p:txBody>
      </p:sp>
    </p:spTree>
    <p:extLst>
      <p:ext uri="{BB962C8B-B14F-4D97-AF65-F5344CB8AC3E}">
        <p14:creationId xmlns:p14="http://schemas.microsoft.com/office/powerpoint/2010/main" xmlns="" val="22390102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body" idx="1"/>
          </p:nvPr>
        </p:nvSpPr>
        <p:spPr>
          <a:xfrm>
            <a:off x="457200" y="476672"/>
            <a:ext cx="8229600" cy="5649491"/>
          </a:xfrm>
        </p:spPr>
        <p:txBody>
          <a:bodyPr>
            <a:noAutofit/>
          </a:bodyPr>
          <a:lstStyle/>
          <a:p>
            <a:pPr>
              <a:lnSpc>
                <a:spcPct val="80000"/>
              </a:lnSpc>
            </a:pPr>
            <a:r>
              <a:rPr lang="sr-Cyrl-CS" sz="2400" b="1" dirty="0" smtClean="0"/>
              <a:t>Гвожђе -</a:t>
            </a:r>
            <a:r>
              <a:rPr lang="sr-Cyrl-CS" sz="2400" dirty="0" smtClean="0"/>
              <a:t> Анемија као последица недостатка гвожђа је честа код адолесцената. Потребе се разликују према полу, па код девојчица треба обезбедити 15мг дневно, а код дечака 12мг дневно.</a:t>
            </a:r>
          </a:p>
          <a:p>
            <a:pPr>
              <a:lnSpc>
                <a:spcPct val="80000"/>
              </a:lnSpc>
            </a:pPr>
            <a:r>
              <a:rPr lang="sr-Cyrl-CS" sz="2400" dirty="0" smtClean="0"/>
              <a:t>Основу исхране адолесцената треба да чини довољан унос хлеба, теста, цереалија, као и воћа и поврћа. Млеко и производи од млека са мањим процентом млечне масти такође треба да буду заступљени, као и посна меса и риба. Како су адолесценти склони да део дневног уноса хране подмире ван куће користећи производе богате мастима, посебно засићеним, холестеролом у кући би сх сходно томе требали да користе више воћа, поврћа и производа веће нутритивне густине.</a:t>
            </a:r>
          </a:p>
          <a:p>
            <a:pPr>
              <a:lnSpc>
                <a:spcPct val="80000"/>
              </a:lnSpc>
            </a:pPr>
            <a:r>
              <a:rPr lang="sr-Cyrl-CS" sz="2400" dirty="0" smtClean="0"/>
              <a:t>Како су адолесценти врло забринути за свој изглед, што је посебно изражено код девојчица, склони су да користе разне начине да утичу на изглед. Тако девојке често покушавају да смање телесну масу и ако се не ради о гојазности, док ће код дечака бити изражена жеља да повећају мишићну масу. Могу се правити грешке које могу довести до оштећења здравља са последицама које остају за цео живот. </a:t>
            </a:r>
            <a:endParaRPr lang="en-US" sz="2400" dirty="0" smtClean="0"/>
          </a:p>
        </p:txBody>
      </p:sp>
    </p:spTree>
    <p:extLst>
      <p:ext uri="{BB962C8B-B14F-4D97-AF65-F5344CB8AC3E}">
        <p14:creationId xmlns:p14="http://schemas.microsoft.com/office/powerpoint/2010/main" xmlns="" val="2539243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539750" y="1196975"/>
            <a:ext cx="8229600" cy="4525963"/>
          </a:xfrm>
        </p:spPr>
        <p:txBody>
          <a:bodyPr/>
          <a:lstStyle/>
          <a:p>
            <a:pPr marL="0" indent="0">
              <a:buFontTx/>
              <a:buNone/>
            </a:pPr>
            <a:endParaRPr lang="en-US" dirty="0" smtClean="0"/>
          </a:p>
          <a:p>
            <a:pPr marL="0" indent="0">
              <a:buFontTx/>
              <a:buNone/>
            </a:pPr>
            <a:endParaRPr lang="en-US" dirty="0" smtClean="0"/>
          </a:p>
          <a:p>
            <a:pPr marL="0" indent="0">
              <a:buFontTx/>
              <a:buNone/>
            </a:pPr>
            <a:r>
              <a:rPr lang="en-US" dirty="0" err="1" smtClean="0"/>
              <a:t>Унос</a:t>
            </a:r>
            <a:r>
              <a:rPr lang="en-US" dirty="0" smtClean="0"/>
              <a:t> </a:t>
            </a:r>
            <a:r>
              <a:rPr lang="en-US" dirty="0" err="1" smtClean="0"/>
              <a:t>воде-препоручени</a:t>
            </a:r>
            <a:r>
              <a:rPr lang="en-US" dirty="0" smtClean="0"/>
              <a:t> </a:t>
            </a:r>
            <a:r>
              <a:rPr lang="en-US" dirty="0" err="1" smtClean="0"/>
              <a:t>унос</a:t>
            </a:r>
            <a:r>
              <a:rPr lang="en-US" dirty="0" smtClean="0"/>
              <a:t> </a:t>
            </a:r>
            <a:r>
              <a:rPr lang="en-US" dirty="0" err="1" smtClean="0"/>
              <a:t>воде</a:t>
            </a:r>
            <a:r>
              <a:rPr lang="en-US" dirty="0" smtClean="0"/>
              <a:t> </a:t>
            </a:r>
            <a:r>
              <a:rPr lang="en-US" dirty="0" err="1" smtClean="0"/>
              <a:t>за</a:t>
            </a:r>
            <a:r>
              <a:rPr lang="en-US" dirty="0" smtClean="0"/>
              <a:t> </a:t>
            </a:r>
            <a:r>
              <a:rPr lang="en-US" dirty="0" err="1" smtClean="0"/>
              <a:t>све</a:t>
            </a:r>
            <a:r>
              <a:rPr lang="en-US" dirty="0" smtClean="0"/>
              <a:t> </a:t>
            </a:r>
            <a:r>
              <a:rPr lang="en-US" dirty="0" err="1" smtClean="0"/>
              <a:t>категорије</a:t>
            </a:r>
            <a:r>
              <a:rPr lang="en-US" dirty="0" smtClean="0"/>
              <a:t> </a:t>
            </a:r>
            <a:r>
              <a:rPr lang="en-US" dirty="0" err="1" smtClean="0"/>
              <a:t>становништва</a:t>
            </a:r>
            <a:r>
              <a:rPr lang="en-US" dirty="0" smtClean="0"/>
              <a:t> у </a:t>
            </a:r>
            <a:r>
              <a:rPr lang="en-US" dirty="0" err="1" smtClean="0"/>
              <a:t>односу</a:t>
            </a:r>
            <a:r>
              <a:rPr lang="en-US" dirty="0" smtClean="0"/>
              <a:t> </a:t>
            </a:r>
            <a:r>
              <a:rPr lang="en-US" dirty="0" err="1" smtClean="0"/>
              <a:t>на</a:t>
            </a:r>
            <a:r>
              <a:rPr lang="en-US" dirty="0" smtClean="0"/>
              <a:t> </a:t>
            </a:r>
            <a:r>
              <a:rPr lang="en-US" dirty="0" err="1" smtClean="0"/>
              <a:t>узраст</a:t>
            </a:r>
            <a:r>
              <a:rPr lang="en-US" dirty="0" smtClean="0"/>
              <a:t> и </a:t>
            </a:r>
            <a:r>
              <a:rPr lang="en-US" dirty="0" err="1" smtClean="0"/>
              <a:t>здравствено</a:t>
            </a:r>
            <a:r>
              <a:rPr lang="en-US" dirty="0" smtClean="0"/>
              <a:t> </a:t>
            </a:r>
            <a:r>
              <a:rPr lang="en-US" dirty="0" err="1" smtClean="0"/>
              <a:t>стање</a:t>
            </a:r>
            <a:endParaRPr lang="en-US" dirty="0" smtClean="0"/>
          </a:p>
        </p:txBody>
      </p:sp>
    </p:spTree>
    <p:extLst>
      <p:ext uri="{BB962C8B-B14F-4D97-AF65-F5344CB8AC3E}">
        <p14:creationId xmlns:p14="http://schemas.microsoft.com/office/powerpoint/2010/main" xmlns="" val="2209362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p:txBody>
          <a:bodyPr/>
          <a:lstStyle/>
          <a:p>
            <a:r>
              <a:rPr lang="en-US" dirty="0" err="1" smtClean="0"/>
              <a:t>Хигијенски</a:t>
            </a:r>
            <a:r>
              <a:rPr lang="en-US" dirty="0" smtClean="0"/>
              <a:t> </a:t>
            </a:r>
            <a:r>
              <a:rPr lang="en-US" dirty="0" err="1" smtClean="0"/>
              <a:t>минимум</a:t>
            </a:r>
            <a:endParaRPr lang="en-US" dirty="0" smtClean="0"/>
          </a:p>
          <a:p>
            <a:r>
              <a:rPr lang="en-US" dirty="0" err="1" smtClean="0"/>
              <a:t>Хигијенско-санитарни</a:t>
            </a:r>
            <a:r>
              <a:rPr lang="en-US" dirty="0" smtClean="0"/>
              <a:t> </a:t>
            </a:r>
            <a:r>
              <a:rPr lang="en-US" dirty="0" err="1" smtClean="0"/>
              <a:t>услови-контрола</a:t>
            </a:r>
            <a:endParaRPr lang="en-US" dirty="0" smtClean="0"/>
          </a:p>
          <a:p>
            <a:r>
              <a:rPr lang="en-US" dirty="0" err="1" smtClean="0"/>
              <a:t>Санитарне</a:t>
            </a:r>
            <a:r>
              <a:rPr lang="en-US" dirty="0" smtClean="0"/>
              <a:t> </a:t>
            </a:r>
            <a:r>
              <a:rPr lang="en-US" dirty="0" err="1" smtClean="0"/>
              <a:t>контроле</a:t>
            </a:r>
            <a:endParaRPr lang="en-US" dirty="0" smtClean="0"/>
          </a:p>
          <a:p>
            <a:r>
              <a:rPr lang="en-US" dirty="0" smtClean="0"/>
              <a:t>ДДД </a:t>
            </a:r>
            <a:r>
              <a:rPr lang="en-US" dirty="0" err="1" smtClean="0"/>
              <a:t>послови</a:t>
            </a:r>
            <a:endParaRPr lang="en-US" dirty="0" smtClean="0"/>
          </a:p>
          <a:p>
            <a:r>
              <a:rPr lang="en-US" dirty="0" err="1" smtClean="0"/>
              <a:t>Узорковање</a:t>
            </a:r>
            <a:r>
              <a:rPr lang="en-US" dirty="0" smtClean="0"/>
              <a:t> </a:t>
            </a:r>
            <a:r>
              <a:rPr lang="en-US" dirty="0" err="1" smtClean="0"/>
              <a:t>хране</a:t>
            </a:r>
            <a:endParaRPr lang="en-US" dirty="0" smtClean="0"/>
          </a:p>
          <a:p>
            <a:r>
              <a:rPr lang="en-US" dirty="0" err="1" smtClean="0"/>
              <a:t>Анализе</a:t>
            </a:r>
            <a:r>
              <a:rPr lang="en-US" dirty="0" smtClean="0"/>
              <a:t> </a:t>
            </a:r>
            <a:r>
              <a:rPr lang="en-US" dirty="0" err="1" smtClean="0"/>
              <a:t>хране</a:t>
            </a:r>
            <a:endParaRPr lang="en-US" dirty="0" smtClean="0"/>
          </a:p>
          <a:p>
            <a:r>
              <a:rPr lang="en-US" dirty="0" err="1" smtClean="0"/>
              <a:t>Хигијенско-санитарни</a:t>
            </a:r>
            <a:r>
              <a:rPr lang="en-US" dirty="0" smtClean="0"/>
              <a:t> </a:t>
            </a:r>
            <a:r>
              <a:rPr lang="en-US" dirty="0" err="1" smtClean="0"/>
              <a:t>надзор</a:t>
            </a:r>
            <a:endParaRPr lang="en-US" dirty="0" smtClean="0"/>
          </a:p>
        </p:txBody>
      </p:sp>
    </p:spTree>
    <p:extLst>
      <p:ext uri="{BB962C8B-B14F-4D97-AF65-F5344CB8AC3E}">
        <p14:creationId xmlns:p14="http://schemas.microsoft.com/office/powerpoint/2010/main" xmlns="" val="999384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468313" y="1268413"/>
            <a:ext cx="8229600" cy="4525962"/>
          </a:xfrm>
        </p:spPr>
        <p:txBody>
          <a:bodyPr/>
          <a:lstStyle/>
          <a:p>
            <a:r>
              <a:rPr lang="en-US" smtClean="0"/>
              <a:t>Системи контроле квалитета</a:t>
            </a:r>
          </a:p>
          <a:p>
            <a:r>
              <a:rPr lang="en-US" smtClean="0"/>
              <a:t>ИСО стандарди 9001:2008</a:t>
            </a:r>
          </a:p>
          <a:p>
            <a:r>
              <a:rPr lang="en-US" smtClean="0"/>
              <a:t>ИСО стандард 17025</a:t>
            </a:r>
          </a:p>
          <a:p>
            <a:r>
              <a:rPr lang="en-US" smtClean="0"/>
              <a:t>Акредитација лабораторија и установа</a:t>
            </a:r>
          </a:p>
        </p:txBody>
      </p:sp>
    </p:spTree>
    <p:extLst>
      <p:ext uri="{BB962C8B-B14F-4D97-AF65-F5344CB8AC3E}">
        <p14:creationId xmlns:p14="http://schemas.microsoft.com/office/powerpoint/2010/main" xmlns="" val="2021903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Дијетопрофилакса </a:t>
            </a:r>
          </a:p>
        </p:txBody>
      </p:sp>
      <p:sp>
        <p:nvSpPr>
          <p:cNvPr id="17411" name="Content Placeholder 2"/>
          <p:cNvSpPr>
            <a:spLocks noGrp="1"/>
          </p:cNvSpPr>
          <p:nvPr>
            <p:ph idx="1"/>
          </p:nvPr>
        </p:nvSpPr>
        <p:spPr/>
        <p:txBody>
          <a:bodyPr/>
          <a:lstStyle/>
          <a:p>
            <a:r>
              <a:rPr lang="en-US" smtClean="0"/>
              <a:t>Спречавање појаве болести </a:t>
            </a:r>
          </a:p>
          <a:p>
            <a:r>
              <a:rPr lang="en-US" smtClean="0"/>
              <a:t>Спречавање компликација</a:t>
            </a:r>
          </a:p>
          <a:p>
            <a:r>
              <a:rPr lang="en-US" smtClean="0"/>
              <a:t>Правилан раст и развој</a:t>
            </a:r>
          </a:p>
          <a:p>
            <a:r>
              <a:rPr lang="en-US" smtClean="0"/>
              <a:t>Регенерација</a:t>
            </a:r>
          </a:p>
          <a:p>
            <a:r>
              <a:rPr lang="en-US" smtClean="0"/>
              <a:t>Квалитет живота</a:t>
            </a:r>
          </a:p>
          <a:p>
            <a:r>
              <a:rPr lang="en-US" smtClean="0"/>
              <a:t>Дужина живота</a:t>
            </a:r>
          </a:p>
          <a:p>
            <a:endParaRPr lang="en-US" smtClean="0"/>
          </a:p>
        </p:txBody>
      </p:sp>
    </p:spTree>
    <p:extLst>
      <p:ext uri="{BB962C8B-B14F-4D97-AF65-F5344CB8AC3E}">
        <p14:creationId xmlns:p14="http://schemas.microsoft.com/office/powerpoint/2010/main" xmlns="" val="18579582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2811</Words>
  <Application>Microsoft Office PowerPoint</Application>
  <PresentationFormat>On-screen Show (4:3)</PresentationFormat>
  <Paragraphs>288</Paragraphs>
  <Slides>50</Slides>
  <Notes>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ИАС СТОМАТОЛОГИЈЕ</vt:lpstr>
      <vt:lpstr>ИСХРАНА И ЗДРАВЉЕ ОСНОВНИ ПРИНЦИПИ ПРАВИЛНЕ ИСХРАНЕ</vt:lpstr>
      <vt:lpstr>Slide 3</vt:lpstr>
      <vt:lpstr>Slide 4</vt:lpstr>
      <vt:lpstr>Slide 5</vt:lpstr>
      <vt:lpstr>Slide 6</vt:lpstr>
      <vt:lpstr>Slide 7</vt:lpstr>
      <vt:lpstr>Slide 8</vt:lpstr>
      <vt:lpstr>Дијетопрофилакса </vt:lpstr>
      <vt:lpstr>Дијетотерапија </vt:lpstr>
      <vt:lpstr>Slide 11</vt:lpstr>
      <vt:lpstr>ОПТИМАЛНО = БАЛАНСИРАНО ПРАВИЛНО</vt:lpstr>
      <vt:lpstr>Храна је:</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ИСХРАНА ШКОЛСКЕ ДЕЦЕ</vt:lpstr>
      <vt:lpstr>ЕНЕРГЕТСКЕ ПОТРЕБЕ</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ИАС СТОМАТОЛОГИЈЕ</dc:title>
  <dc:creator>Promocija</dc:creator>
  <cp:lastModifiedBy>Korisnik</cp:lastModifiedBy>
  <cp:revision>2</cp:revision>
  <dcterms:created xsi:type="dcterms:W3CDTF">2018-08-30T13:21:11Z</dcterms:created>
  <dcterms:modified xsi:type="dcterms:W3CDTF">2019-09-13T10:31:30Z</dcterms:modified>
</cp:coreProperties>
</file>